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506" r:id="rId3"/>
    <p:sldId id="505" r:id="rId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Ehrenreich Riis" initials="TER" lastIdx="1" clrIdx="0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44"/>
    <a:srgbClr val="719B50"/>
    <a:srgbClr val="D1CCBD"/>
    <a:srgbClr val="D0C3C5"/>
    <a:srgbClr val="BFCED6"/>
    <a:srgbClr val="000000"/>
    <a:srgbClr val="869CAE"/>
    <a:srgbClr val="A69F88"/>
    <a:srgbClr val="FFB600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405"/>
  </p:normalViewPr>
  <p:slideViewPr>
    <p:cSldViewPr snapToGrid="0" showGuides="1">
      <p:cViewPr varScale="1">
        <p:scale>
          <a:sx n="139" d="100"/>
          <a:sy n="139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37441141942201E-2"/>
          <c:y val="5.4703074297112485E-2"/>
          <c:w val="0.88091470950834805"/>
          <c:h val="0.89059385140577507"/>
        </c:manualLayout>
      </c:layout>
      <c:doughnut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719B50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719B50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6-4E6E-832A-FB736219F0C7}"/>
              </c:ext>
            </c:extLst>
          </c:dPt>
          <c:dPt>
            <c:idx val="1"/>
            <c:bubble3D val="0"/>
            <c:spPr>
              <a:solidFill>
                <a:srgbClr val="719B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6-4E6E-832A-FB736219F0C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2FF6-4E6E-832A-FB736219F0C7}"/>
              </c:ext>
            </c:extLst>
          </c:dPt>
          <c:cat>
            <c:strRef>
              <c:f>'Ark1'!$A$2:$A$4</c:f>
              <c:strCache>
                <c:ptCount val="3"/>
                <c:pt idx="0">
                  <c:v>Rød eller blå</c:v>
                </c:pt>
                <c:pt idx="1">
                  <c:v>Røde og blå </c:v>
                </c:pt>
                <c:pt idx="2">
                  <c:v>Øvrige 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F6-4E6E-832A-FB736219F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70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9-4993-910D-564B2AB706FB}"/>
              </c:ext>
            </c:extLst>
          </c:dPt>
          <c:dPt>
            <c:idx val="1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9-4993-910D-564B2AB706FB}"/>
              </c:ext>
            </c:extLst>
          </c:dPt>
          <c:dPt>
            <c:idx val="2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99-4993-910D-564B2AB706FB}"/>
              </c:ext>
            </c:extLst>
          </c:dPt>
          <c:dPt>
            <c:idx val="3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99-4993-910D-564B2AB706FB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99-4993-910D-564B2AB706FB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9-4993-910D-564B2AB706FB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99-4993-910D-564B2AB706FB}"/>
              </c:ext>
            </c:extLst>
          </c:dPt>
          <c:dPt>
            <c:idx val="7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99-4993-910D-564B2AB706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'Ark1'!$A$2:$A$9</c:f>
              <c:strCache>
                <c:ptCount val="8"/>
                <c:pt idx="0">
                  <c:v>K</c:v>
                </c:pt>
                <c:pt idx="1">
                  <c:v>RV</c:v>
                </c:pt>
                <c:pt idx="2">
                  <c:v>DF</c:v>
                </c:pt>
                <c:pt idx="3">
                  <c:v>DD</c:v>
                </c:pt>
                <c:pt idx="4">
                  <c:v>LA</c:v>
                </c:pt>
                <c:pt idx="5">
                  <c:v>SF</c:v>
                </c:pt>
                <c:pt idx="6">
                  <c:v>AL</c:v>
                </c:pt>
                <c:pt idx="7">
                  <c:v>EL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9-4993-910D-564B2AB706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78802752"/>
        <c:axId val="417202424"/>
      </c:barChart>
      <c:catAx>
        <c:axId val="7788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a-DK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7202424"/>
        <c:crosses val="autoZero"/>
        <c:auto val="1"/>
        <c:lblAlgn val="ctr"/>
        <c:lblOffset val="100"/>
        <c:noMultiLvlLbl val="0"/>
      </c:catAx>
      <c:valAx>
        <c:axId val="417202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8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da-DK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BF02D6-EBC2-42B3-A919-D2AE4A04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BA749-5B40-457B-9E41-144B94B82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9C84615-8134-4873-A150-E6D2978E3D17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5A85D-F856-4BBA-93C6-E41AD88C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DC66B2-819F-495A-99BE-733A68188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F54710-B8B5-47B2-ABB7-8390230662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55A69E-0110-B945-9235-A3A04FAB5872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134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56613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8264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99231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51340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8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918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34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6" r:id="rId3"/>
    <p:sldLayoutId id="2147483677" r:id="rId4"/>
    <p:sldLayoutId id="2147483678" r:id="rId5"/>
    <p:sldLayoutId id="2147483674" r:id="rId6"/>
    <p:sldLayoutId id="2147483666" r:id="rId7"/>
    <p:sldLayoutId id="2147483667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a-DK" sz="4400" dirty="0"/>
              <a:t>Vækst</a:t>
            </a:r>
            <a:endParaRPr lang="da-DK" dirty="0"/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1. maj 2025</a:t>
            </a:r>
            <a:br>
              <a:rPr lang="da-DK" b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89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8A26B0-998C-4C45-8687-99D8B8C5B5E7}"/>
              </a:ext>
            </a:extLst>
          </p:cNvPr>
          <p:cNvSpPr/>
          <p:nvPr/>
        </p:nvSpPr>
        <p:spPr>
          <a:xfrm>
            <a:off x="4687213" y="1628775"/>
            <a:ext cx="4140994" cy="228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0609D2-A09B-4FD1-AA7F-828712B6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8" y="340409"/>
            <a:ext cx="4870222" cy="360000"/>
          </a:xfrm>
        </p:spPr>
        <p:txBody>
          <a:bodyPr/>
          <a:lstStyle/>
          <a:p>
            <a:r>
              <a:rPr lang="da-DK" dirty="0"/>
              <a:t>Vækst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853CB8-DDD6-4287-A2AF-6C1704611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427" y="742552"/>
            <a:ext cx="7199999" cy="288000"/>
          </a:xfrm>
        </p:spPr>
        <p:txBody>
          <a:bodyPr/>
          <a:lstStyle/>
          <a:p>
            <a:r>
              <a:rPr lang="da-DK" dirty="0"/>
              <a:t>Bedre vilkår for danske virksomheder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AC396E-BA7B-4FB9-B496-FD53B04F5705}"/>
              </a:ext>
            </a:extLst>
          </p:cNvPr>
          <p:cNvSpPr/>
          <p:nvPr/>
        </p:nvSpPr>
        <p:spPr>
          <a:xfrm>
            <a:off x="315793" y="1628775"/>
            <a:ext cx="4315053" cy="457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algn="l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0D0BE906-C3C7-41A5-8D9F-4C1B2CD5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6" y="3449340"/>
            <a:ext cx="2650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914412" fontAlgn="base">
              <a:spcBef>
                <a:spcPts val="720"/>
              </a:spcBef>
              <a:spcAft>
                <a:spcPct val="0"/>
              </a:spcAft>
              <a:defRPr/>
            </a:pPr>
            <a:r>
              <a:rPr lang="da-DK" sz="1100" b="1" kern="0" dirty="0">
                <a:latin typeface="Arial Black" panose="020B0604020202020204" pitchFamily="34" charset="0"/>
                <a:cs typeface="Arial Black" panose="020B0604020202020204" pitchFamily="34" charset="0"/>
                <a:sym typeface="Verdana"/>
              </a:rPr>
              <a:t>Partiernes tilslutning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A180F82-8956-4585-BA4F-BDA13606A0D3}"/>
              </a:ext>
            </a:extLst>
          </p:cNvPr>
          <p:cNvSpPr txBox="1"/>
          <p:nvPr/>
        </p:nvSpPr>
        <p:spPr>
          <a:xfrm>
            <a:off x="1852348" y="2028531"/>
            <a:ext cx="110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/>
              <a:t>10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164E200-263A-461B-AAA3-C640089224B0}"/>
              </a:ext>
            </a:extLst>
          </p:cNvPr>
          <p:cNvSpPr txBox="1"/>
          <p:nvPr/>
        </p:nvSpPr>
        <p:spPr>
          <a:xfrm>
            <a:off x="1724489" y="2558104"/>
            <a:ext cx="1350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/>
              <a:t>AFTALER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5CE8106-DF90-4E9F-95AD-C2ECE66D2F21}"/>
              </a:ext>
            </a:extLst>
          </p:cNvPr>
          <p:cNvGraphicFramePr/>
          <p:nvPr>
            <p:extLst/>
          </p:nvPr>
        </p:nvGraphicFramePr>
        <p:xfrm>
          <a:off x="4958181" y="1885732"/>
          <a:ext cx="1353995" cy="173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ktangel 24">
            <a:extLst>
              <a:ext uri="{FF2B5EF4-FFF2-40B4-BE49-F238E27FC236}">
                <a16:creationId xmlns:a16="http://schemas.microsoft.com/office/drawing/2014/main" id="{26F9DE18-21A2-4655-95C7-6156C6CE88F2}"/>
              </a:ext>
            </a:extLst>
          </p:cNvPr>
          <p:cNvSpPr/>
          <p:nvPr/>
        </p:nvSpPr>
        <p:spPr>
          <a:xfrm>
            <a:off x="6503972" y="2562601"/>
            <a:ext cx="1990099" cy="97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r>
              <a:rPr lang="da-DK" sz="1000" dirty="0">
                <a:solidFill>
                  <a:schemeClr val="tx1"/>
                </a:solidFill>
              </a:rPr>
              <a:t>9 ud af 10 aftaler, svarende til 90 pct., er indgået med partier fra begge sider af den politiske midte.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52783E5-3E0E-45E4-B6C9-18BD8EC1665B}"/>
              </a:ext>
            </a:extLst>
          </p:cNvPr>
          <p:cNvSpPr txBox="1"/>
          <p:nvPr/>
        </p:nvSpPr>
        <p:spPr>
          <a:xfrm>
            <a:off x="6700118" y="2065661"/>
            <a:ext cx="14050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/>
              <a:t>90 pct.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00A807-CBC1-4437-BF95-59FCDF8AB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687656"/>
              </p:ext>
            </p:extLst>
          </p:nvPr>
        </p:nvGraphicFramePr>
        <p:xfrm>
          <a:off x="739692" y="3721608"/>
          <a:ext cx="3465576" cy="222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9A1E3503-721D-4A25-AB3C-441576F36A04}"/>
              </a:ext>
            </a:extLst>
          </p:cNvPr>
          <p:cNvSpPr/>
          <p:nvPr/>
        </p:nvSpPr>
        <p:spPr>
          <a:xfrm>
            <a:off x="4687213" y="3945096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A1B9A74-6888-48AB-872B-3E775C1C8633}"/>
              </a:ext>
            </a:extLst>
          </p:cNvPr>
          <p:cNvSpPr/>
          <p:nvPr/>
        </p:nvSpPr>
        <p:spPr>
          <a:xfrm>
            <a:off x="5177836" y="4276553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C29F8ED-8861-48AA-B8EF-9B3D2E5981B5}"/>
              </a:ext>
            </a:extLst>
          </p:cNvPr>
          <p:cNvSpPr/>
          <p:nvPr/>
        </p:nvSpPr>
        <p:spPr>
          <a:xfrm>
            <a:off x="5618626" y="4276553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C539342-2D8E-43DD-B543-DC98CC235007}"/>
              </a:ext>
            </a:extLst>
          </p:cNvPr>
          <p:cNvSpPr/>
          <p:nvPr/>
        </p:nvSpPr>
        <p:spPr>
          <a:xfrm>
            <a:off x="5618626" y="4704150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4F0D64D-7ECB-4741-8FAF-812B4608C620}"/>
              </a:ext>
            </a:extLst>
          </p:cNvPr>
          <p:cNvSpPr/>
          <p:nvPr/>
        </p:nvSpPr>
        <p:spPr>
          <a:xfrm>
            <a:off x="5177836" y="4705632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C4E88F9-31AB-4BD8-A32F-EE191432C396}"/>
              </a:ext>
            </a:extLst>
          </p:cNvPr>
          <p:cNvSpPr/>
          <p:nvPr/>
        </p:nvSpPr>
        <p:spPr>
          <a:xfrm>
            <a:off x="5177836" y="5134711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37CA65E-7761-42AA-9285-C51FC21A9C75}"/>
              </a:ext>
            </a:extLst>
          </p:cNvPr>
          <p:cNvSpPr/>
          <p:nvPr/>
        </p:nvSpPr>
        <p:spPr>
          <a:xfrm>
            <a:off x="5618626" y="5131747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C60751D-A269-4E90-9073-BC8E58EE54C4}"/>
              </a:ext>
            </a:extLst>
          </p:cNvPr>
          <p:cNvSpPr/>
          <p:nvPr/>
        </p:nvSpPr>
        <p:spPr>
          <a:xfrm>
            <a:off x="5177836" y="5563789"/>
            <a:ext cx="396000" cy="396000"/>
          </a:xfrm>
          <a:prstGeom prst="rect">
            <a:avLst/>
          </a:prstGeom>
          <a:solidFill>
            <a:srgbClr val="719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7B795D8-7159-4B5B-8C5A-110BBBD80F3F}"/>
              </a:ext>
            </a:extLst>
          </p:cNvPr>
          <p:cNvSpPr/>
          <p:nvPr/>
        </p:nvSpPr>
        <p:spPr>
          <a:xfrm>
            <a:off x="5618626" y="5559345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9D94328-58D6-41F7-B95D-A41D587EE225}"/>
              </a:ext>
            </a:extLst>
          </p:cNvPr>
          <p:cNvSpPr/>
          <p:nvPr/>
        </p:nvSpPr>
        <p:spPr>
          <a:xfrm>
            <a:off x="6447458" y="4728568"/>
            <a:ext cx="108000" cy="252000"/>
          </a:xfrm>
          <a:prstGeom prst="rect">
            <a:avLst/>
          </a:prstGeom>
          <a:solidFill>
            <a:srgbClr val="719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FFB5D970-75B1-40DF-9444-3E8F35714578}"/>
              </a:ext>
            </a:extLst>
          </p:cNvPr>
          <p:cNvSpPr txBox="1"/>
          <p:nvPr/>
        </p:nvSpPr>
        <p:spPr>
          <a:xfrm>
            <a:off x="6669569" y="4708351"/>
            <a:ext cx="173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900" dirty="0"/>
              <a:t>Parti er med i alle aftaler på området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7AE6B4A8-E237-4C27-A03C-B33389465BAA}"/>
              </a:ext>
            </a:extLst>
          </p:cNvPr>
          <p:cNvSpPr txBox="1"/>
          <p:nvPr/>
        </p:nvSpPr>
        <p:spPr>
          <a:xfrm>
            <a:off x="6669569" y="5250748"/>
            <a:ext cx="1623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900" dirty="0"/>
              <a:t>Parti er med i en </a:t>
            </a:r>
            <a:r>
              <a:rPr lang="da-DK" sz="900"/>
              <a:t>delmængde </a:t>
            </a:r>
            <a:br>
              <a:rPr lang="da-DK" sz="900"/>
            </a:br>
            <a:r>
              <a:rPr lang="da-DK" sz="900"/>
              <a:t>af </a:t>
            </a:r>
            <a:r>
              <a:rPr lang="da-DK" sz="900" dirty="0"/>
              <a:t>aftaler på området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4ABC52-9789-45E9-83FB-F869A276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1194AE42-4109-4DAE-88E1-1EBA8BFF2914}"/>
              </a:ext>
            </a:extLst>
          </p:cNvPr>
          <p:cNvSpPr/>
          <p:nvPr/>
        </p:nvSpPr>
        <p:spPr>
          <a:xfrm>
            <a:off x="6447458" y="5263247"/>
            <a:ext cx="108000" cy="25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17300A-F993-4D0C-BAC6-769CBF2628EC}"/>
              </a:ext>
            </a:extLst>
          </p:cNvPr>
          <p:cNvSpPr/>
          <p:nvPr/>
        </p:nvSpPr>
        <p:spPr>
          <a:xfrm>
            <a:off x="314011" y="6237905"/>
            <a:ext cx="8633670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Anm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</a:rPr>
              <a:t>.: Opgørelsen omfatter som udgangspunkt aftaler mellem regeringen og partier i Folketinget, hvor der er offentliggjort en aftaletekst – herunder stemmeaftaler og aftaler, der udmønter og justerer eksisterende politiske forlig. </a:t>
            </a:r>
            <a:r>
              <a:rPr lang="da-DK" sz="900">
                <a:solidFill>
                  <a:srgbClr val="000000"/>
                </a:solidFill>
                <a:latin typeface="Arial" panose="020B0604020202020204" pitchFamily="34" charset="0"/>
              </a:rPr>
              <a:t>Opgørelsen er baseret på ministeriernes indmelding af aftaler.</a:t>
            </a:r>
            <a:endParaRPr lang="da-DK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F717F-02E2-4F78-B2B7-18280B1F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Baggrund: </a:t>
            </a:r>
            <a:r>
              <a:rPr lang="da-DK"/>
              <a:t>Aftaler om vækst</a:t>
            </a:r>
            <a:endParaRPr lang="da-DK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204045F-1311-4C23-8D4F-E60181B620C2}"/>
              </a:ext>
            </a:extLst>
          </p:cNvPr>
          <p:cNvSpPr/>
          <p:nvPr/>
        </p:nvSpPr>
        <p:spPr>
          <a:xfrm>
            <a:off x="315368" y="1619487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demokratiske virksomheder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9621EFC-0234-44C8-B6FC-3865EFC224DB}"/>
              </a:ext>
            </a:extLst>
          </p:cNvPr>
          <p:cNvSpPr/>
          <p:nvPr/>
        </p:nvSpPr>
        <p:spPr>
          <a:xfrm>
            <a:off x="315368" y="2549208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Iværksætterpakken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05A297-BDAF-4D49-BB4A-F57099DE2D17}"/>
              </a:ext>
            </a:extLst>
          </p:cNvPr>
          <p:cNvSpPr/>
          <p:nvPr/>
        </p:nvSpPr>
        <p:spPr>
          <a:xfrm>
            <a:off x="315368" y="2859115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et stærkere erhvervsliv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5C5ECE5-224E-420E-98F3-2F604D11DEF7}"/>
              </a:ext>
            </a:extLst>
          </p:cNvPr>
          <p:cNvSpPr/>
          <p:nvPr/>
        </p:nvSpPr>
        <p:spPr>
          <a:xfrm>
            <a:off x="321948" y="3813706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rød løber for produktionsvirksomheder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1A609FC-5E46-45BC-A22C-E089D203D062}"/>
              </a:ext>
            </a:extLst>
          </p:cNvPr>
          <p:cNvSpPr/>
          <p:nvPr/>
        </p:nvSpPr>
        <p:spPr>
          <a:xfrm>
            <a:off x="5684037" y="1622695"/>
            <a:ext cx="396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9425732-7DE0-4E6D-9663-B0FC27F1ABC7}"/>
              </a:ext>
            </a:extLst>
          </p:cNvPr>
          <p:cNvSpPr/>
          <p:nvPr/>
        </p:nvSpPr>
        <p:spPr>
          <a:xfrm>
            <a:off x="6113440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81A4BE8-D3A6-46D4-80FD-1F2BE6895508}"/>
              </a:ext>
            </a:extLst>
          </p:cNvPr>
          <p:cNvSpPr/>
          <p:nvPr/>
        </p:nvSpPr>
        <p:spPr>
          <a:xfrm>
            <a:off x="6502296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2E79E07-7218-46F5-9987-F5B9C34B6790}"/>
              </a:ext>
            </a:extLst>
          </p:cNvPr>
          <p:cNvSpPr/>
          <p:nvPr/>
        </p:nvSpPr>
        <p:spPr>
          <a:xfrm>
            <a:off x="6904451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982EA95-5788-4EA2-A84B-9BED7D438037}"/>
              </a:ext>
            </a:extLst>
          </p:cNvPr>
          <p:cNvSpPr/>
          <p:nvPr/>
        </p:nvSpPr>
        <p:spPr>
          <a:xfrm>
            <a:off x="7293307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C3AC0C8-6CD0-4A37-B852-48A7A4ADD0CA}"/>
              </a:ext>
            </a:extLst>
          </p:cNvPr>
          <p:cNvSpPr/>
          <p:nvPr/>
        </p:nvSpPr>
        <p:spPr>
          <a:xfrm>
            <a:off x="7682163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58D75AC-4045-496A-AC7A-09F6A8F1D505}"/>
              </a:ext>
            </a:extLst>
          </p:cNvPr>
          <p:cNvSpPr/>
          <p:nvPr/>
        </p:nvSpPr>
        <p:spPr>
          <a:xfrm>
            <a:off x="8071019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8BBAEEB-17FA-4920-B59A-19FE1A2489C9}"/>
              </a:ext>
            </a:extLst>
          </p:cNvPr>
          <p:cNvSpPr/>
          <p:nvPr/>
        </p:nvSpPr>
        <p:spPr>
          <a:xfrm>
            <a:off x="8453570" y="16226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005B76A-84BC-49C4-A2A6-C6C6664860F1}"/>
              </a:ext>
            </a:extLst>
          </p:cNvPr>
          <p:cNvSpPr/>
          <p:nvPr/>
        </p:nvSpPr>
        <p:spPr>
          <a:xfrm>
            <a:off x="5684037" y="2553820"/>
            <a:ext cx="396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69FE2B4-DCEC-4168-B7A2-AF08E2DDE45B}"/>
              </a:ext>
            </a:extLst>
          </p:cNvPr>
          <p:cNvSpPr/>
          <p:nvPr/>
        </p:nvSpPr>
        <p:spPr>
          <a:xfrm>
            <a:off x="6113440" y="255382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0103890-C2FB-450B-BC1C-F548A162376D}"/>
              </a:ext>
            </a:extLst>
          </p:cNvPr>
          <p:cNvSpPr/>
          <p:nvPr/>
        </p:nvSpPr>
        <p:spPr>
          <a:xfrm>
            <a:off x="6502296" y="255382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F481526-CB20-4245-B02B-0F6AE8ABFDFB}"/>
              </a:ext>
            </a:extLst>
          </p:cNvPr>
          <p:cNvSpPr/>
          <p:nvPr/>
        </p:nvSpPr>
        <p:spPr>
          <a:xfrm>
            <a:off x="6904451" y="255382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089E879-6F86-4ECC-9B8E-632694A428F7}"/>
              </a:ext>
            </a:extLst>
          </p:cNvPr>
          <p:cNvSpPr/>
          <p:nvPr/>
        </p:nvSpPr>
        <p:spPr>
          <a:xfrm>
            <a:off x="7293307" y="255382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40D4B32-8EA3-4B5B-A48F-97AFD38FE318}"/>
              </a:ext>
            </a:extLst>
          </p:cNvPr>
          <p:cNvSpPr/>
          <p:nvPr/>
        </p:nvSpPr>
        <p:spPr>
          <a:xfrm>
            <a:off x="7682163" y="255382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CD6B09D-E353-44D7-A97D-AF77C22F3851}"/>
              </a:ext>
            </a:extLst>
          </p:cNvPr>
          <p:cNvSpPr/>
          <p:nvPr/>
        </p:nvSpPr>
        <p:spPr>
          <a:xfrm>
            <a:off x="8071019" y="255382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607C692-50AD-4CC1-A2D4-AE2BCB57D24C}"/>
              </a:ext>
            </a:extLst>
          </p:cNvPr>
          <p:cNvSpPr/>
          <p:nvPr/>
        </p:nvSpPr>
        <p:spPr>
          <a:xfrm>
            <a:off x="8453570" y="255382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5F5F127-CC09-43CF-BDDE-1A129CFEDA86}"/>
              </a:ext>
            </a:extLst>
          </p:cNvPr>
          <p:cNvSpPr/>
          <p:nvPr/>
        </p:nvSpPr>
        <p:spPr>
          <a:xfrm>
            <a:off x="5684037" y="2864195"/>
            <a:ext cx="396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A103177-E2BC-4D14-A5E1-5C72AFA07D80}"/>
              </a:ext>
            </a:extLst>
          </p:cNvPr>
          <p:cNvSpPr/>
          <p:nvPr/>
        </p:nvSpPr>
        <p:spPr>
          <a:xfrm>
            <a:off x="6113440" y="286419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6D9611A-0356-4D12-A704-F69427B748FF}"/>
              </a:ext>
            </a:extLst>
          </p:cNvPr>
          <p:cNvSpPr/>
          <p:nvPr/>
        </p:nvSpPr>
        <p:spPr>
          <a:xfrm>
            <a:off x="6502296" y="28641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2BB2957-5CC3-44FC-9C1E-D8E4FD3CA904}"/>
              </a:ext>
            </a:extLst>
          </p:cNvPr>
          <p:cNvSpPr/>
          <p:nvPr/>
        </p:nvSpPr>
        <p:spPr>
          <a:xfrm>
            <a:off x="6904451" y="286419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4156E2E-1ED6-4007-B301-49201253B002}"/>
              </a:ext>
            </a:extLst>
          </p:cNvPr>
          <p:cNvSpPr/>
          <p:nvPr/>
        </p:nvSpPr>
        <p:spPr>
          <a:xfrm>
            <a:off x="7293307" y="28641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5F7A8ECA-036D-40D2-97D3-A5A440B8A0B4}"/>
              </a:ext>
            </a:extLst>
          </p:cNvPr>
          <p:cNvSpPr/>
          <p:nvPr/>
        </p:nvSpPr>
        <p:spPr>
          <a:xfrm>
            <a:off x="7682163" y="28641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8AE28F1-CB37-4BDA-8EF1-0B7C7798BE75}"/>
              </a:ext>
            </a:extLst>
          </p:cNvPr>
          <p:cNvSpPr/>
          <p:nvPr/>
        </p:nvSpPr>
        <p:spPr>
          <a:xfrm>
            <a:off x="8071019" y="28641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4120550-A29A-4A51-B2AD-04F8A9108E78}"/>
              </a:ext>
            </a:extLst>
          </p:cNvPr>
          <p:cNvSpPr/>
          <p:nvPr/>
        </p:nvSpPr>
        <p:spPr>
          <a:xfrm>
            <a:off x="8453570" y="28641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A8DE9D7-04AC-43DF-9333-86731D2D0C95}"/>
              </a:ext>
            </a:extLst>
          </p:cNvPr>
          <p:cNvSpPr/>
          <p:nvPr/>
        </p:nvSpPr>
        <p:spPr>
          <a:xfrm>
            <a:off x="5690617" y="3819254"/>
            <a:ext cx="396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6C3E631-43E8-46A8-9229-AE1A9496AA43}"/>
              </a:ext>
            </a:extLst>
          </p:cNvPr>
          <p:cNvSpPr/>
          <p:nvPr/>
        </p:nvSpPr>
        <p:spPr>
          <a:xfrm>
            <a:off x="6120020" y="38192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984CE19-D1AA-45F4-ACBA-B1BD3280C829}"/>
              </a:ext>
            </a:extLst>
          </p:cNvPr>
          <p:cNvSpPr/>
          <p:nvPr/>
        </p:nvSpPr>
        <p:spPr>
          <a:xfrm>
            <a:off x="6508876" y="38192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86A67AE-5ED1-4AB5-BD8C-88D0A306ED58}"/>
              </a:ext>
            </a:extLst>
          </p:cNvPr>
          <p:cNvSpPr/>
          <p:nvPr/>
        </p:nvSpPr>
        <p:spPr>
          <a:xfrm>
            <a:off x="6911031" y="38192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103AAA0-D522-4E3F-B5EF-3B66DCA23D89}"/>
              </a:ext>
            </a:extLst>
          </p:cNvPr>
          <p:cNvSpPr/>
          <p:nvPr/>
        </p:nvSpPr>
        <p:spPr>
          <a:xfrm>
            <a:off x="7299887" y="38192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E18DDE3-3CBD-4DF3-97C7-12E7CF50092E}"/>
              </a:ext>
            </a:extLst>
          </p:cNvPr>
          <p:cNvSpPr/>
          <p:nvPr/>
        </p:nvSpPr>
        <p:spPr>
          <a:xfrm>
            <a:off x="7688743" y="38192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53FF8C2-7B4A-4B04-BDC9-EC86A0FDC9CD}"/>
              </a:ext>
            </a:extLst>
          </p:cNvPr>
          <p:cNvSpPr/>
          <p:nvPr/>
        </p:nvSpPr>
        <p:spPr>
          <a:xfrm>
            <a:off x="8077599" y="38192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BE91FAA-9E26-485C-B46E-9EE2F887FAB1}"/>
              </a:ext>
            </a:extLst>
          </p:cNvPr>
          <p:cNvSpPr/>
          <p:nvPr/>
        </p:nvSpPr>
        <p:spPr>
          <a:xfrm>
            <a:off x="8460150" y="38192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6BBCCF0A-CA32-4F33-A456-AB5CE2AE6313}"/>
              </a:ext>
            </a:extLst>
          </p:cNvPr>
          <p:cNvSpPr/>
          <p:nvPr/>
        </p:nvSpPr>
        <p:spPr>
          <a:xfrm>
            <a:off x="315368" y="2239301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ambitiøs og ansvarlig strategi for Danmarks digitale udvikling 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9AFED8B-2090-4547-A08D-541236D0ABF1}"/>
              </a:ext>
            </a:extLst>
          </p:cNvPr>
          <p:cNvSpPr/>
          <p:nvPr/>
        </p:nvSpPr>
        <p:spPr>
          <a:xfrm>
            <a:off x="313467" y="3176813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Vækst og udvikling i landdistrikterne gennem ændring af planloven mv. 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27AEE21C-F530-4EAC-B0D4-2BCF6D7A2158}"/>
              </a:ext>
            </a:extLst>
          </p:cNvPr>
          <p:cNvSpPr/>
          <p:nvPr/>
        </p:nvSpPr>
        <p:spPr>
          <a:xfrm>
            <a:off x="5684037" y="2243445"/>
            <a:ext cx="396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6A343EC6-5A77-42B7-BE23-B5A8633EFD5A}"/>
              </a:ext>
            </a:extLst>
          </p:cNvPr>
          <p:cNvSpPr/>
          <p:nvPr/>
        </p:nvSpPr>
        <p:spPr>
          <a:xfrm>
            <a:off x="6113440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5112EC86-131C-493F-AA4E-606D84EAB35E}"/>
              </a:ext>
            </a:extLst>
          </p:cNvPr>
          <p:cNvSpPr/>
          <p:nvPr/>
        </p:nvSpPr>
        <p:spPr>
          <a:xfrm>
            <a:off x="6502296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C8D5EA5-3903-4390-82BF-C677F3C652A6}"/>
              </a:ext>
            </a:extLst>
          </p:cNvPr>
          <p:cNvSpPr/>
          <p:nvPr/>
        </p:nvSpPr>
        <p:spPr>
          <a:xfrm>
            <a:off x="6904451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4DE23FC3-7165-49CE-9F65-1A263ABD5C1C}"/>
              </a:ext>
            </a:extLst>
          </p:cNvPr>
          <p:cNvSpPr/>
          <p:nvPr/>
        </p:nvSpPr>
        <p:spPr>
          <a:xfrm>
            <a:off x="7293307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6C3CE799-BDD2-4245-991D-BF81035D71E8}"/>
              </a:ext>
            </a:extLst>
          </p:cNvPr>
          <p:cNvSpPr/>
          <p:nvPr/>
        </p:nvSpPr>
        <p:spPr>
          <a:xfrm>
            <a:off x="7682163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DE3EAB58-B209-47B3-84C2-50947E900B9B}"/>
              </a:ext>
            </a:extLst>
          </p:cNvPr>
          <p:cNvSpPr/>
          <p:nvPr/>
        </p:nvSpPr>
        <p:spPr>
          <a:xfrm>
            <a:off x="8071019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F5456EF-AEF9-4B13-BE25-705C8E3E69A7}"/>
              </a:ext>
            </a:extLst>
          </p:cNvPr>
          <p:cNvSpPr/>
          <p:nvPr/>
        </p:nvSpPr>
        <p:spPr>
          <a:xfrm>
            <a:off x="8453570" y="224344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DAFA9866-93A9-4B6E-8B50-89152D041364}"/>
              </a:ext>
            </a:extLst>
          </p:cNvPr>
          <p:cNvSpPr/>
          <p:nvPr/>
        </p:nvSpPr>
        <p:spPr>
          <a:xfrm>
            <a:off x="5682136" y="3182829"/>
            <a:ext cx="396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E8ADE817-ECEF-4285-A418-15CCBF98BCBF}"/>
              </a:ext>
            </a:extLst>
          </p:cNvPr>
          <p:cNvSpPr/>
          <p:nvPr/>
        </p:nvSpPr>
        <p:spPr>
          <a:xfrm>
            <a:off x="6111539" y="318282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7294FFDA-0CDC-4396-B03B-49D53B7B6280}"/>
              </a:ext>
            </a:extLst>
          </p:cNvPr>
          <p:cNvSpPr/>
          <p:nvPr/>
        </p:nvSpPr>
        <p:spPr>
          <a:xfrm>
            <a:off x="6500395" y="318282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9FF173B3-CA65-45B2-B803-46448D599870}"/>
              </a:ext>
            </a:extLst>
          </p:cNvPr>
          <p:cNvSpPr/>
          <p:nvPr/>
        </p:nvSpPr>
        <p:spPr>
          <a:xfrm>
            <a:off x="6902550" y="318282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60020A75-6F6E-4CA3-9686-6A2533E79579}"/>
              </a:ext>
            </a:extLst>
          </p:cNvPr>
          <p:cNvSpPr/>
          <p:nvPr/>
        </p:nvSpPr>
        <p:spPr>
          <a:xfrm>
            <a:off x="7291406" y="318282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3AC524E2-7994-4C52-BCCF-D5B2EEA6C85D}"/>
              </a:ext>
            </a:extLst>
          </p:cNvPr>
          <p:cNvSpPr/>
          <p:nvPr/>
        </p:nvSpPr>
        <p:spPr>
          <a:xfrm>
            <a:off x="7680262" y="318282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LA*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E2859767-756D-47F5-B71D-9A0C6DBC7B20}"/>
              </a:ext>
            </a:extLst>
          </p:cNvPr>
          <p:cNvSpPr/>
          <p:nvPr/>
        </p:nvSpPr>
        <p:spPr>
          <a:xfrm>
            <a:off x="8069118" y="318282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0EEF0CA-6780-40C9-96B0-3A1A31771898}"/>
              </a:ext>
            </a:extLst>
          </p:cNvPr>
          <p:cNvSpPr/>
          <p:nvPr/>
        </p:nvSpPr>
        <p:spPr>
          <a:xfrm>
            <a:off x="8451669" y="318282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51A98EF9-2AEB-4FE6-9A08-39929CF073F6}"/>
              </a:ext>
            </a:extLst>
          </p:cNvPr>
          <p:cNvSpPr/>
          <p:nvPr/>
        </p:nvSpPr>
        <p:spPr>
          <a:xfrm>
            <a:off x="315369" y="4132670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strategi for </a:t>
            </a:r>
            <a:r>
              <a:rPr lang="da-DK" sz="800" dirty="0" err="1">
                <a:solidFill>
                  <a:srgbClr val="000000"/>
                </a:solidFill>
              </a:rPr>
              <a:t>life</a:t>
            </a:r>
            <a:r>
              <a:rPr lang="da-DK" sz="800" dirty="0">
                <a:solidFill>
                  <a:srgbClr val="000000"/>
                </a:solidFill>
              </a:rPr>
              <a:t> science 2024-2027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C39A138D-465F-4616-AF07-592BF7CB88FE}"/>
              </a:ext>
            </a:extLst>
          </p:cNvPr>
          <p:cNvSpPr/>
          <p:nvPr/>
        </p:nvSpPr>
        <p:spPr>
          <a:xfrm>
            <a:off x="5684038" y="4139154"/>
            <a:ext cx="396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EC0F6580-BA6A-4029-9926-1432D5E086A6}"/>
              </a:ext>
            </a:extLst>
          </p:cNvPr>
          <p:cNvSpPr/>
          <p:nvPr/>
        </p:nvSpPr>
        <p:spPr>
          <a:xfrm>
            <a:off x="6113441" y="41391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6E25C8ED-B7D7-4379-B291-ECDDA208C134}"/>
              </a:ext>
            </a:extLst>
          </p:cNvPr>
          <p:cNvSpPr/>
          <p:nvPr/>
        </p:nvSpPr>
        <p:spPr>
          <a:xfrm>
            <a:off x="6502297" y="41391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B25548C5-82E0-4FF2-A435-5BD75D016FA8}"/>
              </a:ext>
            </a:extLst>
          </p:cNvPr>
          <p:cNvSpPr/>
          <p:nvPr/>
        </p:nvSpPr>
        <p:spPr>
          <a:xfrm>
            <a:off x="6904452" y="41391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D2591D54-AB82-4BE6-BB97-2A0FEFA14C4F}"/>
              </a:ext>
            </a:extLst>
          </p:cNvPr>
          <p:cNvSpPr/>
          <p:nvPr/>
        </p:nvSpPr>
        <p:spPr>
          <a:xfrm>
            <a:off x="7293308" y="41391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807A6148-33C5-4809-BF8C-B06C272CD251}"/>
              </a:ext>
            </a:extLst>
          </p:cNvPr>
          <p:cNvSpPr/>
          <p:nvPr/>
        </p:nvSpPr>
        <p:spPr>
          <a:xfrm>
            <a:off x="7682164" y="413915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498E4C24-0A5B-4E54-9D6C-CA1778049E7F}"/>
              </a:ext>
            </a:extLst>
          </p:cNvPr>
          <p:cNvSpPr/>
          <p:nvPr/>
        </p:nvSpPr>
        <p:spPr>
          <a:xfrm>
            <a:off x="8071020" y="41391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416EAA79-529D-4052-AED6-EC2493CD7B48}"/>
              </a:ext>
            </a:extLst>
          </p:cNvPr>
          <p:cNvSpPr/>
          <p:nvPr/>
        </p:nvSpPr>
        <p:spPr>
          <a:xfrm>
            <a:off x="8453571" y="413915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4C250B4B-EB02-40A1-B8F6-97AE68E9AF05}"/>
              </a:ext>
            </a:extLst>
          </p:cNvPr>
          <p:cNvSpPr/>
          <p:nvPr/>
        </p:nvSpPr>
        <p:spPr>
          <a:xfrm>
            <a:off x="315368" y="1929394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reform af personskat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70F32364-F8F8-4322-9158-D77824B7FCFB}"/>
              </a:ext>
            </a:extLst>
          </p:cNvPr>
          <p:cNvSpPr/>
          <p:nvPr/>
        </p:nvSpPr>
        <p:spPr>
          <a:xfrm>
            <a:off x="5684037" y="1933070"/>
            <a:ext cx="396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F9C26B40-7717-44BA-B4DB-BDE40B5096CE}"/>
              </a:ext>
            </a:extLst>
          </p:cNvPr>
          <p:cNvSpPr/>
          <p:nvPr/>
        </p:nvSpPr>
        <p:spPr>
          <a:xfrm>
            <a:off x="6113440" y="193307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E553D448-D7F2-409A-B584-7F0E37A361B4}"/>
              </a:ext>
            </a:extLst>
          </p:cNvPr>
          <p:cNvSpPr/>
          <p:nvPr/>
        </p:nvSpPr>
        <p:spPr>
          <a:xfrm>
            <a:off x="6502296" y="193307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95398D73-A8C2-4FED-85E6-8D36B97900FE}"/>
              </a:ext>
            </a:extLst>
          </p:cNvPr>
          <p:cNvSpPr/>
          <p:nvPr/>
        </p:nvSpPr>
        <p:spPr>
          <a:xfrm>
            <a:off x="6904451" y="193307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443F728-A9FC-4F3F-BB5D-642252BEF5D8}"/>
              </a:ext>
            </a:extLst>
          </p:cNvPr>
          <p:cNvSpPr/>
          <p:nvPr/>
        </p:nvSpPr>
        <p:spPr>
          <a:xfrm>
            <a:off x="7293307" y="193307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852CE648-B06D-4AF7-B408-77C59F3FC233}"/>
              </a:ext>
            </a:extLst>
          </p:cNvPr>
          <p:cNvSpPr/>
          <p:nvPr/>
        </p:nvSpPr>
        <p:spPr>
          <a:xfrm>
            <a:off x="7682163" y="193307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E2B41B9D-A629-4B70-8235-2C4A54EFEAC4}"/>
              </a:ext>
            </a:extLst>
          </p:cNvPr>
          <p:cNvSpPr/>
          <p:nvPr/>
        </p:nvSpPr>
        <p:spPr>
          <a:xfrm>
            <a:off x="8071019" y="193307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1BA9531-727D-4EB7-AAE0-E42D412AE901}"/>
              </a:ext>
            </a:extLst>
          </p:cNvPr>
          <p:cNvSpPr/>
          <p:nvPr/>
        </p:nvSpPr>
        <p:spPr>
          <a:xfrm>
            <a:off x="8453570" y="193307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FC6011D2-BD92-420A-8D29-28292A436D1A}"/>
              </a:ext>
            </a:extLst>
          </p:cNvPr>
          <p:cNvSpPr/>
          <p:nvPr/>
        </p:nvSpPr>
        <p:spPr>
          <a:xfrm>
            <a:off x="315369" y="4442576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udskydelse af bæredygtighedsrapportering i to år for visse virksomheder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D2219001-A5BD-4857-8F3B-5F0E9ED9B11E}"/>
              </a:ext>
            </a:extLst>
          </p:cNvPr>
          <p:cNvSpPr/>
          <p:nvPr/>
        </p:nvSpPr>
        <p:spPr>
          <a:xfrm>
            <a:off x="5684038" y="4449532"/>
            <a:ext cx="396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061D407A-C635-4B82-96A9-F3F6EE66745E}"/>
              </a:ext>
            </a:extLst>
          </p:cNvPr>
          <p:cNvSpPr/>
          <p:nvPr/>
        </p:nvSpPr>
        <p:spPr>
          <a:xfrm>
            <a:off x="6113441" y="4449532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7CFFEEA5-3397-47D1-93E8-5F751905BDCD}"/>
              </a:ext>
            </a:extLst>
          </p:cNvPr>
          <p:cNvSpPr/>
          <p:nvPr/>
        </p:nvSpPr>
        <p:spPr>
          <a:xfrm>
            <a:off x="6502297" y="444953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3FF306EA-A491-44B8-8711-EBE78A927E19}"/>
              </a:ext>
            </a:extLst>
          </p:cNvPr>
          <p:cNvSpPr/>
          <p:nvPr/>
        </p:nvSpPr>
        <p:spPr>
          <a:xfrm>
            <a:off x="6904452" y="4449532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57320C1C-6475-429C-BAAA-A297ECE57A1B}"/>
              </a:ext>
            </a:extLst>
          </p:cNvPr>
          <p:cNvSpPr/>
          <p:nvPr/>
        </p:nvSpPr>
        <p:spPr>
          <a:xfrm>
            <a:off x="7293308" y="4449532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3E4D2429-34E8-4C24-B90C-BA0C2A23EE2D}"/>
              </a:ext>
            </a:extLst>
          </p:cNvPr>
          <p:cNvSpPr/>
          <p:nvPr/>
        </p:nvSpPr>
        <p:spPr>
          <a:xfrm>
            <a:off x="7682164" y="444953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E056E97C-88AB-4F07-9484-727823369E7B}"/>
              </a:ext>
            </a:extLst>
          </p:cNvPr>
          <p:cNvSpPr/>
          <p:nvPr/>
        </p:nvSpPr>
        <p:spPr>
          <a:xfrm>
            <a:off x="8071020" y="444953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6EE84A19-07AD-4447-B3FA-464EF4A858E5}"/>
              </a:ext>
            </a:extLst>
          </p:cNvPr>
          <p:cNvSpPr/>
          <p:nvPr/>
        </p:nvSpPr>
        <p:spPr>
          <a:xfrm>
            <a:off x="8453571" y="444953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C34C59D4-CEBE-4718-9E00-A4502C239CCA}"/>
              </a:ext>
            </a:extLst>
          </p:cNvPr>
          <p:cNvSpPr txBox="1"/>
          <p:nvPr/>
        </p:nvSpPr>
        <p:spPr>
          <a:xfrm>
            <a:off x="330428" y="4991778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/>
              <a:t>* Partiet indgår i dele af aftalen</a:t>
            </a:r>
            <a:endParaRPr lang="da-DK" sz="800" dirty="0"/>
          </a:p>
        </p:txBody>
      </p:sp>
      <p:sp>
        <p:nvSpPr>
          <p:cNvPr id="69" name="Pladsholder til slidenummer 68">
            <a:extLst>
              <a:ext uri="{FF2B5EF4-FFF2-40B4-BE49-F238E27FC236}">
                <a16:creationId xmlns:a16="http://schemas.microsoft.com/office/drawing/2014/main" id="{DF080E98-5C92-48D7-BFDF-091A66D5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3</a:t>
            </a:fld>
            <a:endParaRPr lang="da-DK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74F5F51A-B06A-4CAB-8DED-ADEB79100635}"/>
              </a:ext>
            </a:extLst>
          </p:cNvPr>
          <p:cNvSpPr/>
          <p:nvPr/>
        </p:nvSpPr>
        <p:spPr>
          <a:xfrm>
            <a:off x="313467" y="3496771"/>
            <a:ext cx="5335265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veje til bæredygtig turismevækst 2024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2FB11107-B446-42EF-84CE-E246D52E4C39}"/>
              </a:ext>
            </a:extLst>
          </p:cNvPr>
          <p:cNvSpPr/>
          <p:nvPr/>
        </p:nvSpPr>
        <p:spPr>
          <a:xfrm>
            <a:off x="5682136" y="3502787"/>
            <a:ext cx="396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905C3DCA-4004-405A-81B9-4EF249338892}"/>
              </a:ext>
            </a:extLst>
          </p:cNvPr>
          <p:cNvSpPr/>
          <p:nvPr/>
        </p:nvSpPr>
        <p:spPr>
          <a:xfrm>
            <a:off x="6111539" y="350278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45A6715-E5B7-4FE2-A584-5D6005A0367F}"/>
              </a:ext>
            </a:extLst>
          </p:cNvPr>
          <p:cNvSpPr/>
          <p:nvPr/>
        </p:nvSpPr>
        <p:spPr>
          <a:xfrm>
            <a:off x="6500395" y="350278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87C5D343-250B-45CA-B698-171FC8DA70B4}"/>
              </a:ext>
            </a:extLst>
          </p:cNvPr>
          <p:cNvSpPr/>
          <p:nvPr/>
        </p:nvSpPr>
        <p:spPr>
          <a:xfrm>
            <a:off x="6902550" y="350278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69AA808-FCF2-4813-A4BA-67B75033F7B6}"/>
              </a:ext>
            </a:extLst>
          </p:cNvPr>
          <p:cNvSpPr/>
          <p:nvPr/>
        </p:nvSpPr>
        <p:spPr>
          <a:xfrm>
            <a:off x="7291406" y="350278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86BD2182-A80B-4D5D-9FFA-08EE79F7606F}"/>
              </a:ext>
            </a:extLst>
          </p:cNvPr>
          <p:cNvSpPr/>
          <p:nvPr/>
        </p:nvSpPr>
        <p:spPr>
          <a:xfrm>
            <a:off x="7680262" y="350278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3C486652-AC04-4ACE-ADD2-DD1277C51BE3}"/>
              </a:ext>
            </a:extLst>
          </p:cNvPr>
          <p:cNvSpPr/>
          <p:nvPr/>
        </p:nvSpPr>
        <p:spPr>
          <a:xfrm>
            <a:off x="8069118" y="350278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04BC9827-75EC-4898-855C-282661F46421}"/>
              </a:ext>
            </a:extLst>
          </p:cNvPr>
          <p:cNvSpPr/>
          <p:nvPr/>
        </p:nvSpPr>
        <p:spPr>
          <a:xfrm>
            <a:off x="8451669" y="350278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353421-46BA-42F3-BF27-FC714BDC7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93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8fef7e9137e44eff8cf4631ce04e63e1</Template>
  <TotalTime>107</TotalTime>
  <Words>283</Words>
  <Application>Microsoft Office PowerPoint</Application>
  <PresentationFormat>Skærmshow (4:3)</PresentationFormat>
  <Paragraphs>114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Verdana</vt:lpstr>
      <vt:lpstr>Office-tema</vt:lpstr>
      <vt:lpstr>Parlamentarisk status pr. 1. maj 2025   </vt:lpstr>
      <vt:lpstr>Vækst</vt:lpstr>
      <vt:lpstr>Baggrund: Aftaler om vækst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Vækst</dc:title>
  <dc:creator/>
  <cp:lastModifiedBy>Aksel Levdal Kristensen</cp:lastModifiedBy>
  <cp:revision>33</cp:revision>
  <cp:lastPrinted>2025-05-07T18:31:56Z</cp:lastPrinted>
  <dcterms:created xsi:type="dcterms:W3CDTF">2025-05-06T13:30:42Z</dcterms:created>
  <dcterms:modified xsi:type="dcterms:W3CDTF">2025-09-12T11:40:19Z</dcterms:modified>
</cp:coreProperties>
</file>