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90" r:id="rId2"/>
  </p:sldMasterIdLst>
  <p:notesMasterIdLst>
    <p:notesMasterId r:id="rId6"/>
  </p:notesMasterIdLst>
  <p:handoutMasterIdLst>
    <p:handoutMasterId r:id="rId7"/>
  </p:handoutMasterIdLst>
  <p:sldIdLst>
    <p:sldId id="507" r:id="rId3"/>
    <p:sldId id="505" r:id="rId4"/>
    <p:sldId id="506" r:id="rId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e Ehrenreich Riis" initials="TER" lastIdx="5" clrIdx="0">
    <p:extLst>
      <p:ext uri="{19B8F6BF-5375-455C-9EA6-DF929625EA0E}">
        <p15:presenceInfo xmlns:p15="http://schemas.microsoft.com/office/powerpoint/2012/main" userId="S-1-5-21-2100284113-1573851820-878952375-251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044"/>
    <a:srgbClr val="719B50"/>
    <a:srgbClr val="D1CCBD"/>
    <a:srgbClr val="D0C3C5"/>
    <a:srgbClr val="BFCED6"/>
    <a:srgbClr val="000000"/>
    <a:srgbClr val="869CAE"/>
    <a:srgbClr val="A69F88"/>
    <a:srgbClr val="FFB600"/>
    <a:srgbClr val="9D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6405"/>
  </p:normalViewPr>
  <p:slideViewPr>
    <p:cSldViewPr snapToGrid="0" showGuides="1">
      <p:cViewPr varScale="1">
        <p:scale>
          <a:sx n="110" d="100"/>
          <a:sy n="110" d="100"/>
        </p:scale>
        <p:origin x="7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25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 aftaler</c:v>
                </c:pt>
              </c:strCache>
            </c:strRef>
          </c:tx>
          <c:spPr>
            <a:solidFill>
              <a:srgbClr val="537044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370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13-4BE2-B840-CDF2880C7E37}"/>
              </c:ext>
            </c:extLst>
          </c:dPt>
          <c:dPt>
            <c:idx val="4"/>
            <c:invertIfNegative val="0"/>
            <c:bubble3D val="0"/>
            <c:spPr>
              <a:solidFill>
                <a:srgbClr val="5370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FD-4BF1-BB0C-2570BF830569}"/>
              </c:ext>
            </c:extLst>
          </c:dPt>
          <c:dPt>
            <c:idx val="5"/>
            <c:invertIfNegative val="0"/>
            <c:bubble3D val="0"/>
            <c:spPr>
              <a:solidFill>
                <a:srgbClr val="5370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FD-4BF1-BB0C-2570BF830569}"/>
              </c:ext>
            </c:extLst>
          </c:dPt>
          <c:dPt>
            <c:idx val="6"/>
            <c:invertIfNegative val="0"/>
            <c:bubble3D val="0"/>
            <c:spPr>
              <a:solidFill>
                <a:srgbClr val="5370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FD-4BF1-BB0C-2570BF8305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'Ark1'!$A$2:$A$9</c:f>
              <c:strCache>
                <c:ptCount val="8"/>
                <c:pt idx="0">
                  <c:v>K</c:v>
                </c:pt>
                <c:pt idx="1">
                  <c:v>LA</c:v>
                </c:pt>
                <c:pt idx="2">
                  <c:v>DF</c:v>
                </c:pt>
                <c:pt idx="3">
                  <c:v>SF</c:v>
                </c:pt>
                <c:pt idx="4">
                  <c:v>RV</c:v>
                </c:pt>
                <c:pt idx="5">
                  <c:v>DD</c:v>
                </c:pt>
                <c:pt idx="6">
                  <c:v>AL</c:v>
                </c:pt>
                <c:pt idx="7">
                  <c:v>EL</c:v>
                </c:pt>
              </c:strCache>
            </c:strRef>
          </c:cat>
          <c:val>
            <c:numRef>
              <c:f>'Ark1'!$B$2:$B$9</c:f>
              <c:numCache>
                <c:formatCode>General</c:formatCode>
                <c:ptCount val="8"/>
                <c:pt idx="0">
                  <c:v>15</c:v>
                </c:pt>
                <c:pt idx="1">
                  <c:v>14</c:v>
                </c:pt>
                <c:pt idx="2">
                  <c:v>14</c:v>
                </c:pt>
                <c:pt idx="3">
                  <c:v>12</c:v>
                </c:pt>
                <c:pt idx="4">
                  <c:v>11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3-4BE2-B840-CDF2880C7E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2147608"/>
        <c:axId val="742141376"/>
      </c:barChart>
      <c:catAx>
        <c:axId val="74214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42141376"/>
        <c:crosses val="autoZero"/>
        <c:auto val="1"/>
        <c:lblAlgn val="ctr"/>
        <c:lblOffset val="100"/>
        <c:noMultiLvlLbl val="0"/>
      </c:catAx>
      <c:valAx>
        <c:axId val="742141376"/>
        <c:scaling>
          <c:orientation val="minMax"/>
          <c:max val="17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742147608"/>
        <c:crosses val="autoZero"/>
        <c:crossBetween val="between"/>
        <c:majorUnit val="1"/>
      </c:valAx>
      <c:spPr>
        <a:noFill/>
        <a:ln w="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solidFill>
              <a:srgbClr val="719B5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719B50">
                  <a:alpha val="50000"/>
                </a:srgb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3-4351-816F-91CE21CE3AC4}"/>
              </c:ext>
            </c:extLst>
          </c:dPt>
          <c:dPt>
            <c:idx val="1"/>
            <c:bubble3D val="0"/>
            <c:spPr>
              <a:solidFill>
                <a:srgbClr val="719B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3-4351-816F-91CE21CE3AC4}"/>
              </c:ext>
            </c:extLst>
          </c:dPt>
          <c:dPt>
            <c:idx val="2"/>
            <c:bubble3D val="0"/>
            <c:spPr>
              <a:solidFill>
                <a:srgbClr val="719B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B3-4351-816F-91CE21CE3AC4}"/>
              </c:ext>
            </c:extLst>
          </c:dPt>
          <c:cat>
            <c:strRef>
              <c:f>'Ark1'!$A$2:$A$4</c:f>
              <c:strCache>
                <c:ptCount val="2"/>
                <c:pt idx="0">
                  <c:v>rød eller blå</c:v>
                </c:pt>
                <c:pt idx="1">
                  <c:v>rød og blå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B3-4351-816F-91CE21CE3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BF02D6-EBC2-42B3-A919-D2AE4A04A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DEBA749-5B40-457B-9E41-144B94B82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9C84615-8134-4873-A150-E6D2978E3D17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15A85D-F856-4BBA-93C6-E41AD88C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DC66B2-819F-495A-99BE-733A68188F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1F54710-B8B5-47B2-ABB7-8390230662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79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355A69E-0110-B945-9235-A3A04FAB5872}" type="datetimeFigureOut">
              <a:rPr lang="da-DK" smtClean="0"/>
              <a:t>09-09-2025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3F12E92-A38C-4C4E-9722-1609F4E6F9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89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0501FA3-0C1E-2795-01E9-4E6067770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5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785736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0501FA3-0C1E-2795-01E9-4E6067770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373364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B94E14A-E1EC-ECEF-7A74-636CDABD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3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410993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A9E0FED-FE40-C740-D78B-570C85258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922030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BFB361-4C7D-3C7F-EF18-56BE57933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094315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C91789B-22F6-4267-CC8A-7F763535F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88893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156A2A6-13F4-30EA-F204-F67326E7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39953"/>
            <a:ext cx="72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lang overskrift på hele to meget lange linjer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99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9337056-0E3F-0947-6DE5-07CC9D98B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40409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overskrift (maks. én linje)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16BE1E2D-05B5-6091-A04E-D7BBE4482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428" y="742552"/>
            <a:ext cx="67818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skrive en underoverskrift (maks. én linje)</a:t>
            </a:r>
          </a:p>
        </p:txBody>
      </p:sp>
    </p:spTree>
    <p:extLst>
      <p:ext uri="{BB962C8B-B14F-4D97-AF65-F5344CB8AC3E}">
        <p14:creationId xmlns:p14="http://schemas.microsoft.com/office/powerpoint/2010/main" val="326308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169B3C-1A8A-82BE-8580-08994BD2F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15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større arbejds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18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B94E14A-E1EC-ECEF-7A74-636CDABD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000" y="2219104"/>
            <a:ext cx="7200000" cy="252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 b="1" i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titel (to til </a:t>
            </a:r>
            <a:br>
              <a:rPr lang="da-DK" dirty="0"/>
            </a:br>
            <a:r>
              <a:rPr lang="da-DK" dirty="0"/>
              <a:t>tre linjer)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5044998"/>
            <a:ext cx="6480000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en undertitel (maks. én. linje)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5D55C7F-9D39-08B6-1276-23455323C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000" y="5710895"/>
            <a:ext cx="3600000" cy="15234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skrive en dato, sted, begivenhed eller lign.</a:t>
            </a:r>
          </a:p>
        </p:txBody>
      </p:sp>
    </p:spTree>
    <p:extLst>
      <p:ext uri="{BB962C8B-B14F-4D97-AF65-F5344CB8AC3E}">
        <p14:creationId xmlns:p14="http://schemas.microsoft.com/office/powerpoint/2010/main" val="13556168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A9E0FED-FE40-C740-D78B-570C85258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989246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BBFB361-4C7D-3C7F-EF18-56BE57933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749900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C91789B-22F6-4267-CC8A-7F763535F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428" y="3969225"/>
            <a:ext cx="6372225" cy="126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4400" b="1" i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dirty="0"/>
              <a:t>Klik for at skrive en afsnitsoverskrift</a:t>
            </a:r>
            <a:endParaRPr lang="en-US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8957A88-ED0E-3C6D-88AC-D720756ECA80}"/>
              </a:ext>
            </a:extLst>
          </p:cNvPr>
          <p:cNvCxnSpPr/>
          <p:nvPr userDrawn="1"/>
        </p:nvCxnSpPr>
        <p:spPr>
          <a:xfrm>
            <a:off x="323850" y="6200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2F83CB7D-CEC2-37C7-4EA9-38BF237911C0}"/>
              </a:ext>
            </a:extLst>
          </p:cNvPr>
          <p:cNvCxnSpPr/>
          <p:nvPr userDrawn="1"/>
        </p:nvCxnSpPr>
        <p:spPr>
          <a:xfrm>
            <a:off x="301929" y="1628775"/>
            <a:ext cx="84963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876C020-A61B-F89A-620B-2B0791BD7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1" y="5375275"/>
            <a:ext cx="6378803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skrive en afsnitsunderoverskrift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890649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156A2A6-13F4-30EA-F204-F67326E7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39953"/>
            <a:ext cx="72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lang overskrift på hele to meget lange linjer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45B9-0A82-4D80-80C7-E0F55E19EC51}" type="datetime1">
              <a:rPr lang="da-DK" smtClean="0"/>
              <a:t>09-09-2025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085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9337056-0E3F-0947-6DE5-07CC9D98B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428" y="340409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skrive en overskrift (maks. én linje)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3A40-FB05-46C7-8A96-30930959600C}" type="datetime1">
              <a:rPr lang="da-DK" smtClean="0"/>
              <a:t>09-09-2025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16BE1E2D-05B5-6091-A04E-D7BBE4482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428" y="742552"/>
            <a:ext cx="67818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skrive en underoverskrift (maks. én linje)</a:t>
            </a:r>
          </a:p>
        </p:txBody>
      </p:sp>
    </p:spTree>
    <p:extLst>
      <p:ext uri="{BB962C8B-B14F-4D97-AF65-F5344CB8AC3E}">
        <p14:creationId xmlns:p14="http://schemas.microsoft.com/office/powerpoint/2010/main" val="329772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D1C9-3FDA-4CCC-8E13-E71FA04DB733}" type="datetime1">
              <a:rPr lang="da-DK" smtClean="0"/>
              <a:t>09-09-2025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169B3C-1A8A-82BE-8580-08994BD2F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9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større arbejds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905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3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42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A7E0E8-EEFC-4DD1-BCF4-C30E66F75E38}" type="datetime1">
              <a:rPr lang="da-DK" smtClean="0"/>
              <a:t>09-09-2025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2750" y="6356353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0AFF70-F399-A143-B70E-04639D40791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80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3" orient="horz" pos="4110">
          <p15:clr>
            <a:srgbClr val="F26B43"/>
          </p15:clr>
        </p15:guide>
        <p15:guide id="5" pos="5556">
          <p15:clr>
            <a:srgbClr val="F26B43"/>
          </p15:clr>
        </p15:guide>
        <p15:guide id="6" pos="20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102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8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27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0AFF70-F399-A143-B70E-04639D40791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7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3" orient="horz" pos="4110">
          <p15:clr>
            <a:srgbClr val="F26B43"/>
          </p15:clr>
        </p15:guide>
        <p15:guide id="5" pos="5556">
          <p15:clr>
            <a:srgbClr val="F26B43"/>
          </p15:clr>
        </p15:guide>
        <p15:guide id="6" pos="20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10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19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12CE9D0-2BFF-4635-8EE6-A523F840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548" y="6019498"/>
            <a:ext cx="2020341" cy="69097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2192852-D309-49E6-AE5B-259B388E683E}"/>
              </a:ext>
            </a:extLst>
          </p:cNvPr>
          <p:cNvSpPr txBox="1">
            <a:spLocks/>
          </p:cNvSpPr>
          <p:nvPr/>
        </p:nvSpPr>
        <p:spPr>
          <a:xfrm>
            <a:off x="317272" y="1114606"/>
            <a:ext cx="8858249" cy="2387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Uddannelse</a:t>
            </a:r>
            <a:endParaRPr kumimoji="0" lang="da-DK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5905C7E8-E23D-4EFA-A598-D94298418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3968750"/>
            <a:ext cx="6372225" cy="126047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b="0" dirty="0"/>
              <a:t>Parlamentarisk status pr. </a:t>
            </a:r>
            <a:r>
              <a:rPr lang="da-DK" b="0"/>
              <a:t>6. </a:t>
            </a:r>
            <a:r>
              <a:rPr lang="da-DK" b="0" dirty="0"/>
              <a:t>maj 2025</a:t>
            </a:r>
            <a:br>
              <a:rPr lang="da-DK" b="0" dirty="0"/>
            </a:br>
            <a:br>
              <a:rPr lang="da-DK" b="0" dirty="0"/>
            </a:br>
            <a:br>
              <a:rPr lang="da-DK" b="0" dirty="0"/>
            </a:br>
            <a:endParaRPr lang="da-DK" b="0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57EA98D-0D61-4323-91A6-1486BEB52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773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88E21271-B601-4AA8-B712-7364463CBF56}"/>
              </a:ext>
            </a:extLst>
          </p:cNvPr>
          <p:cNvSpPr/>
          <p:nvPr/>
        </p:nvSpPr>
        <p:spPr>
          <a:xfrm>
            <a:off x="4687213" y="1628775"/>
            <a:ext cx="4140994" cy="2283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6C79EBE8-2B20-46C0-91A1-5B0682F11959}"/>
              </a:ext>
            </a:extLst>
          </p:cNvPr>
          <p:cNvSpPr/>
          <p:nvPr/>
        </p:nvSpPr>
        <p:spPr>
          <a:xfrm>
            <a:off x="315793" y="1628775"/>
            <a:ext cx="4315053" cy="4572000"/>
          </a:xfrm>
          <a:prstGeom prst="rect">
            <a:avLst/>
          </a:prstGeom>
          <a:solidFill>
            <a:srgbClr val="719B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0609D2-A09B-4FD1-AA7F-828712B6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28" y="340409"/>
            <a:ext cx="3883741" cy="360000"/>
          </a:xfrm>
        </p:spPr>
        <p:txBody>
          <a:bodyPr/>
          <a:lstStyle/>
          <a:p>
            <a:r>
              <a:rPr lang="da-DK" dirty="0"/>
              <a:t>Uddannelse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853CB8-DDD6-4287-A2AF-6C1704611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922" y="706239"/>
            <a:ext cx="7199999" cy="288000"/>
          </a:xfrm>
        </p:spPr>
        <p:txBody>
          <a:bodyPr/>
          <a:lstStyle/>
          <a:p>
            <a:r>
              <a:rPr lang="da-DK" dirty="0"/>
              <a:t>Nyt uddannelseslandskab gennem store, strukturelle reformer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04906F4-B57A-48CE-809C-0D54F23BB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095598"/>
              </p:ext>
            </p:extLst>
          </p:nvPr>
        </p:nvGraphicFramePr>
        <p:xfrm>
          <a:off x="737440" y="3722300"/>
          <a:ext cx="3546295" cy="215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7" name="Rectangle 21">
            <a:extLst>
              <a:ext uri="{FF2B5EF4-FFF2-40B4-BE49-F238E27FC236}">
                <a16:creationId xmlns:a16="http://schemas.microsoft.com/office/drawing/2014/main" id="{631B2252-54A2-4689-8EDD-465267B87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46" y="3128430"/>
            <a:ext cx="265014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0" marR="0" lvl="0" indent="0" algn="ctr" defTabSz="914412" rtl="0" eaLnBrk="1" fontAlgn="base" latinLnBrk="0" hangingPunct="1">
              <a:lnSpc>
                <a:spcPct val="100000"/>
              </a:lnSpc>
              <a:spcBef>
                <a:spcPts val="72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  <a:sym typeface="Verdana"/>
              </a:rPr>
              <a:t>Partiernes tilslutning</a:t>
            </a: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E754CBCE-893D-4C77-B715-9C3A1EA2D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506455"/>
              </p:ext>
            </p:extLst>
          </p:nvPr>
        </p:nvGraphicFramePr>
        <p:xfrm>
          <a:off x="5059853" y="2122641"/>
          <a:ext cx="1389056" cy="144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ktangel 25">
            <a:extLst>
              <a:ext uri="{FF2B5EF4-FFF2-40B4-BE49-F238E27FC236}">
                <a16:creationId xmlns:a16="http://schemas.microsoft.com/office/drawing/2014/main" id="{075491F2-B8D6-4A9A-A131-6980BD579721}"/>
              </a:ext>
            </a:extLst>
          </p:cNvPr>
          <p:cNvSpPr/>
          <p:nvPr/>
        </p:nvSpPr>
        <p:spPr>
          <a:xfrm>
            <a:off x="6438286" y="2157053"/>
            <a:ext cx="2006658" cy="971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88 pct.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FA96199-7251-4DDD-BDCD-3302A9776B9B}"/>
              </a:ext>
            </a:extLst>
          </p:cNvPr>
          <p:cNvSpPr txBox="1"/>
          <p:nvPr/>
        </p:nvSpPr>
        <p:spPr>
          <a:xfrm>
            <a:off x="1852348" y="2028531"/>
            <a:ext cx="11001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2AECB2-5C8E-4C56-8A7E-0D1168F9F1A8}"/>
              </a:ext>
            </a:extLst>
          </p:cNvPr>
          <p:cNvSpPr txBox="1"/>
          <p:nvPr/>
        </p:nvSpPr>
        <p:spPr>
          <a:xfrm>
            <a:off x="1724489" y="2558104"/>
            <a:ext cx="13501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AFTALER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56B522C-CE8E-48AE-916B-3852742B962E}"/>
              </a:ext>
            </a:extLst>
          </p:cNvPr>
          <p:cNvSpPr txBox="1"/>
          <p:nvPr/>
        </p:nvSpPr>
        <p:spPr>
          <a:xfrm>
            <a:off x="6540564" y="2824288"/>
            <a:ext cx="202299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 ud af 17 aftaler, svarende til 88 pct., er lavet med </a:t>
            </a:r>
            <a:r>
              <a:rPr lang="da-DK" sz="1100" dirty="0">
                <a:solidFill>
                  <a:srgbClr val="000000"/>
                </a:solidFill>
                <a:latin typeface="Arial" panose="020B0604020202020204"/>
              </a:rPr>
              <a:t>partier fra begge sider af den politiske midte. 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28E04B2-E73A-4864-8B5F-7A6DDC93FE95}"/>
              </a:ext>
            </a:extLst>
          </p:cNvPr>
          <p:cNvSpPr/>
          <p:nvPr/>
        </p:nvSpPr>
        <p:spPr>
          <a:xfrm>
            <a:off x="4687213" y="3940649"/>
            <a:ext cx="4140994" cy="2255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0B0838-FCBE-431E-A07A-945F2E5D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2</a:t>
            </a:fld>
            <a:endParaRPr lang="da-DK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DB5A3C0-E80C-4A62-88BA-BB54C4A84EB0}"/>
              </a:ext>
            </a:extLst>
          </p:cNvPr>
          <p:cNvSpPr/>
          <p:nvPr/>
        </p:nvSpPr>
        <p:spPr>
          <a:xfrm>
            <a:off x="243860" y="6271326"/>
            <a:ext cx="8454867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Anm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</a:rPr>
              <a:t>.: Opgørelsen omfatter som udgangspunkt aftaler mellem regeringen og partier i Folketinget, hvor der er offentliggjort en aftaletekst – herunder stemmeaftaler og aftaler, der udmønter og justerer eksisterende politiske forlig. Opgørelsen er baseret på ministeriernes indmelding af </a:t>
            </a:r>
            <a:r>
              <a:rPr lang="da-DK" sz="900">
                <a:solidFill>
                  <a:srgbClr val="000000"/>
                </a:solidFill>
                <a:latin typeface="Arial" panose="020B0604020202020204" pitchFamily="34" charset="0"/>
              </a:rPr>
              <a:t>aftaler. </a:t>
            </a:r>
            <a:r>
              <a:rPr lang="da-DK" sz="900">
                <a:latin typeface="Arial" panose="020B0604020202020204" pitchFamily="34" charset="0"/>
              </a:rPr>
              <a:t>SU-reform </a:t>
            </a:r>
            <a:r>
              <a:rPr lang="da-DK" sz="900" dirty="0">
                <a:latin typeface="Arial" panose="020B0604020202020204" pitchFamily="34" charset="0"/>
              </a:rPr>
              <a:t>er dog medtaget, selvom der ikke foreligger en aftaletekst. 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AE5B1D43-F562-4A70-A7D2-79FAAC3093CC}"/>
              </a:ext>
            </a:extLst>
          </p:cNvPr>
          <p:cNvSpPr/>
          <p:nvPr/>
        </p:nvSpPr>
        <p:spPr>
          <a:xfrm>
            <a:off x="5513438" y="4378320"/>
            <a:ext cx="2488544" cy="116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3200" b="1" dirty="0">
                <a:solidFill>
                  <a:srgbClr val="000000"/>
                </a:solidFill>
                <a:latin typeface="Arial" panose="020B0604020202020204"/>
              </a:rPr>
              <a:t>9</a:t>
            </a:r>
            <a:r>
              <a:rPr lang="da-DK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>
                <a:solidFill>
                  <a:srgbClr val="000000"/>
                </a:solidFill>
                <a:latin typeface="Arial" panose="020B0604020202020204"/>
              </a:rPr>
              <a:t>Forskellige konstellationer er der brugt til at indgå de 17 aftaler på uddannelsesområdet </a:t>
            </a:r>
            <a:endParaRPr kumimoji="0" lang="da-DK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15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>
            <a:extLst>
              <a:ext uri="{FF2B5EF4-FFF2-40B4-BE49-F238E27FC236}">
                <a16:creationId xmlns:a16="http://schemas.microsoft.com/office/drawing/2014/main" id="{83FC5E8E-85B8-4930-A89C-B8F1539C10EA}"/>
              </a:ext>
            </a:extLst>
          </p:cNvPr>
          <p:cNvGrpSpPr/>
          <p:nvPr/>
        </p:nvGrpSpPr>
        <p:grpSpPr>
          <a:xfrm>
            <a:off x="6480387" y="6537977"/>
            <a:ext cx="189183" cy="338546"/>
            <a:chOff x="6678481" y="1157759"/>
            <a:chExt cx="189183" cy="338546"/>
          </a:xfrm>
          <a:solidFill>
            <a:schemeClr val="bg1"/>
          </a:solidFill>
        </p:grpSpPr>
        <p:cxnSp>
          <p:nvCxnSpPr>
            <p:cNvPr id="44" name="Lige forbindelse 43">
              <a:extLst>
                <a:ext uri="{FF2B5EF4-FFF2-40B4-BE49-F238E27FC236}">
                  <a16:creationId xmlns:a16="http://schemas.microsoft.com/office/drawing/2014/main" id="{31D3549F-9F10-4B05-8608-D88EBEA726B4}"/>
                </a:ext>
              </a:extLst>
            </p:cNvPr>
            <p:cNvCxnSpPr>
              <a:cxnSpLocks/>
            </p:cNvCxnSpPr>
            <p:nvPr/>
          </p:nvCxnSpPr>
          <p:spPr>
            <a:xfrm>
              <a:off x="6678481" y="1243432"/>
              <a:ext cx="43444" cy="153629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ge forbindelse 44">
              <a:extLst>
                <a:ext uri="{FF2B5EF4-FFF2-40B4-BE49-F238E27FC236}">
                  <a16:creationId xmlns:a16="http://schemas.microsoft.com/office/drawing/2014/main" id="{98CA5FBD-EF6A-45FC-98C2-4EAA4691DF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3606" y="1157759"/>
              <a:ext cx="15053" cy="239302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ge forbindelse 45">
              <a:extLst>
                <a:ext uri="{FF2B5EF4-FFF2-40B4-BE49-F238E27FC236}">
                  <a16:creationId xmlns:a16="http://schemas.microsoft.com/office/drawing/2014/main" id="{BE2AC499-1A47-45B0-8A77-917731026F34}"/>
                </a:ext>
              </a:extLst>
            </p:cNvPr>
            <p:cNvCxnSpPr>
              <a:cxnSpLocks/>
            </p:cNvCxnSpPr>
            <p:nvPr/>
          </p:nvCxnSpPr>
          <p:spPr>
            <a:xfrm>
              <a:off x="6741741" y="1168789"/>
              <a:ext cx="26330" cy="327516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ge forbindelse 46">
              <a:extLst>
                <a:ext uri="{FF2B5EF4-FFF2-40B4-BE49-F238E27FC236}">
                  <a16:creationId xmlns:a16="http://schemas.microsoft.com/office/drawing/2014/main" id="{E975757E-2D89-481F-92CF-934ECB04B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1378" y="1243432"/>
              <a:ext cx="48143" cy="243118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ge forbindelse 47">
              <a:extLst>
                <a:ext uri="{FF2B5EF4-FFF2-40B4-BE49-F238E27FC236}">
                  <a16:creationId xmlns:a16="http://schemas.microsoft.com/office/drawing/2014/main" id="{D6D6D0D3-0619-4BBE-B775-151020FFC871}"/>
                </a:ext>
              </a:extLst>
            </p:cNvPr>
            <p:cNvCxnSpPr>
              <a:cxnSpLocks/>
            </p:cNvCxnSpPr>
            <p:nvPr/>
          </p:nvCxnSpPr>
          <p:spPr>
            <a:xfrm>
              <a:off x="6819521" y="1253369"/>
              <a:ext cx="38479" cy="143692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ge forbindelse 48">
              <a:extLst>
                <a:ext uri="{FF2B5EF4-FFF2-40B4-BE49-F238E27FC236}">
                  <a16:creationId xmlns:a16="http://schemas.microsoft.com/office/drawing/2014/main" id="{1480C457-E323-465A-B91B-EBBA20F62E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0" y="1243432"/>
              <a:ext cx="9664" cy="154883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60609D2-A09B-4FD1-AA7F-828712B6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28" y="340409"/>
            <a:ext cx="6960370" cy="360000"/>
          </a:xfrm>
        </p:spPr>
        <p:txBody>
          <a:bodyPr/>
          <a:lstStyle/>
          <a:p>
            <a:r>
              <a:rPr lang="da-DK" dirty="0"/>
              <a:t>Baggrund: Aftaler på uddannelsesområdet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668FE02-E681-41A4-A2E5-93DCA609AEF7}"/>
              </a:ext>
            </a:extLst>
          </p:cNvPr>
          <p:cNvSpPr/>
          <p:nvPr/>
        </p:nvSpPr>
        <p:spPr>
          <a:xfrm>
            <a:off x="330428" y="893963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forlængelse af de udvidede frihedsgrader på folkeskoleområdet i skoleåret 2023/24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6074E56-9EBA-4771-AE5F-B0BC9AEDAC8D}"/>
              </a:ext>
            </a:extLst>
          </p:cNvPr>
          <p:cNvSpPr/>
          <p:nvPr/>
        </p:nvSpPr>
        <p:spPr>
          <a:xfrm>
            <a:off x="330428" y="1223501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at afskaffe uddannelsesparathedsvurderingen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3DBD9D0-3720-4BF6-B2C0-669D5A818FDA}"/>
              </a:ext>
            </a:extLst>
          </p:cNvPr>
          <p:cNvSpPr/>
          <p:nvPr/>
        </p:nvSpPr>
        <p:spPr>
          <a:xfrm>
            <a:off x="330428" y="1553039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2. tillæg til den politiske aftale om Flere og bedre uddannelsesmuligheder i hele Danmark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491D3D-ED13-4BD7-AD1E-0103C80642D5}"/>
              </a:ext>
            </a:extLst>
          </p:cNvPr>
          <p:cNvSpPr/>
          <p:nvPr/>
        </p:nvSpPr>
        <p:spPr>
          <a:xfrm>
            <a:off x="5780272" y="893963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  <a:endParaRPr lang="da-DK" sz="1050" dirty="0">
              <a:solidFill>
                <a:schemeClr val="tx1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198B1EE-CC42-4154-BE59-50F85B2017CE}"/>
              </a:ext>
            </a:extLst>
          </p:cNvPr>
          <p:cNvSpPr/>
          <p:nvPr/>
        </p:nvSpPr>
        <p:spPr>
          <a:xfrm>
            <a:off x="6161107" y="893963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9AE944B-1349-4556-A09D-30BF860C8D8D}"/>
              </a:ext>
            </a:extLst>
          </p:cNvPr>
          <p:cNvSpPr/>
          <p:nvPr/>
        </p:nvSpPr>
        <p:spPr>
          <a:xfrm>
            <a:off x="6541942" y="89396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DBACADEA-97AC-4783-BA5D-07F407848A1C}"/>
              </a:ext>
            </a:extLst>
          </p:cNvPr>
          <p:cNvSpPr/>
          <p:nvPr/>
        </p:nvSpPr>
        <p:spPr>
          <a:xfrm>
            <a:off x="6930798" y="893963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BF0779E-D2C0-4B4E-AFB7-B00DAFF2416E}"/>
              </a:ext>
            </a:extLst>
          </p:cNvPr>
          <p:cNvSpPr/>
          <p:nvPr/>
        </p:nvSpPr>
        <p:spPr>
          <a:xfrm>
            <a:off x="7319654" y="893963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2DE1EFC8-4E78-4F5F-B369-5965885640CB}"/>
              </a:ext>
            </a:extLst>
          </p:cNvPr>
          <p:cNvSpPr/>
          <p:nvPr/>
        </p:nvSpPr>
        <p:spPr>
          <a:xfrm>
            <a:off x="7700489" y="89396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50DA2348-FBBF-41E6-827A-01EBD5EC6CC9}"/>
              </a:ext>
            </a:extLst>
          </p:cNvPr>
          <p:cNvSpPr/>
          <p:nvPr/>
        </p:nvSpPr>
        <p:spPr>
          <a:xfrm>
            <a:off x="8081394" y="89396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569AFF1C-178E-4309-81DE-AD8F21310B76}"/>
              </a:ext>
            </a:extLst>
          </p:cNvPr>
          <p:cNvSpPr/>
          <p:nvPr/>
        </p:nvSpPr>
        <p:spPr>
          <a:xfrm>
            <a:off x="8462228" y="89396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71F434A-D67F-4090-AB9E-246E2C00538B}"/>
              </a:ext>
            </a:extLst>
          </p:cNvPr>
          <p:cNvSpPr/>
          <p:nvPr/>
        </p:nvSpPr>
        <p:spPr>
          <a:xfrm>
            <a:off x="5780272" y="122395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0B4A67CA-CDAD-4ECE-A304-2130B9777F23}"/>
              </a:ext>
            </a:extLst>
          </p:cNvPr>
          <p:cNvSpPr/>
          <p:nvPr/>
        </p:nvSpPr>
        <p:spPr>
          <a:xfrm>
            <a:off x="6161107" y="122395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3064F66-1F03-47F3-B715-8BDCD4E1A790}"/>
              </a:ext>
            </a:extLst>
          </p:cNvPr>
          <p:cNvSpPr/>
          <p:nvPr/>
        </p:nvSpPr>
        <p:spPr>
          <a:xfrm>
            <a:off x="6541942" y="122395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36DF8E6C-94E7-423B-B2B1-F36830D96DF3}"/>
              </a:ext>
            </a:extLst>
          </p:cNvPr>
          <p:cNvSpPr/>
          <p:nvPr/>
        </p:nvSpPr>
        <p:spPr>
          <a:xfrm>
            <a:off x="6930798" y="122395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BD5916F7-D43B-4292-92F3-54747B5750A8}"/>
              </a:ext>
            </a:extLst>
          </p:cNvPr>
          <p:cNvSpPr/>
          <p:nvPr/>
        </p:nvSpPr>
        <p:spPr>
          <a:xfrm>
            <a:off x="7319654" y="122395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ABB550E0-9C85-41D7-9ADA-C31517892332}"/>
              </a:ext>
            </a:extLst>
          </p:cNvPr>
          <p:cNvSpPr/>
          <p:nvPr/>
        </p:nvSpPr>
        <p:spPr>
          <a:xfrm>
            <a:off x="7700489" y="122395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F45CDFD1-1333-44C1-BFE2-B67B24068920}"/>
              </a:ext>
            </a:extLst>
          </p:cNvPr>
          <p:cNvSpPr/>
          <p:nvPr/>
        </p:nvSpPr>
        <p:spPr>
          <a:xfrm>
            <a:off x="8081394" y="122395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340966DB-FEB8-4FDA-BC8C-AAA0B61C6F7E}"/>
              </a:ext>
            </a:extLst>
          </p:cNvPr>
          <p:cNvSpPr/>
          <p:nvPr/>
        </p:nvSpPr>
        <p:spPr>
          <a:xfrm>
            <a:off x="8462228" y="122395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1D6191C4-63E7-4743-A5D4-11F38D7773BD}"/>
              </a:ext>
            </a:extLst>
          </p:cNvPr>
          <p:cNvSpPr/>
          <p:nvPr/>
        </p:nvSpPr>
        <p:spPr>
          <a:xfrm>
            <a:off x="5780272" y="155394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1768A3C3-28AE-4AA1-A615-61F46D955AC6}"/>
              </a:ext>
            </a:extLst>
          </p:cNvPr>
          <p:cNvSpPr/>
          <p:nvPr/>
        </p:nvSpPr>
        <p:spPr>
          <a:xfrm>
            <a:off x="6161107" y="1553947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089DF0D4-A830-4EC3-987C-C9B9B43C2B93}"/>
              </a:ext>
            </a:extLst>
          </p:cNvPr>
          <p:cNvSpPr/>
          <p:nvPr/>
        </p:nvSpPr>
        <p:spPr>
          <a:xfrm>
            <a:off x="6541942" y="1553947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605DACD8-26C2-4F94-B855-F2B896892AED}"/>
              </a:ext>
            </a:extLst>
          </p:cNvPr>
          <p:cNvSpPr/>
          <p:nvPr/>
        </p:nvSpPr>
        <p:spPr>
          <a:xfrm>
            <a:off x="6930798" y="1553947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595F6477-1BEA-45E0-ADD4-932567A3D668}"/>
              </a:ext>
            </a:extLst>
          </p:cNvPr>
          <p:cNvSpPr/>
          <p:nvPr/>
        </p:nvSpPr>
        <p:spPr>
          <a:xfrm>
            <a:off x="7319654" y="1553947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560A22B7-0B93-42D1-8501-FF10A26EAED6}"/>
              </a:ext>
            </a:extLst>
          </p:cNvPr>
          <p:cNvSpPr/>
          <p:nvPr/>
        </p:nvSpPr>
        <p:spPr>
          <a:xfrm>
            <a:off x="7700489" y="1553947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F08D6321-0B3E-49D2-8E98-9E9BFB3C9377}"/>
              </a:ext>
            </a:extLst>
          </p:cNvPr>
          <p:cNvSpPr/>
          <p:nvPr/>
        </p:nvSpPr>
        <p:spPr>
          <a:xfrm>
            <a:off x="8081394" y="155394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B574A9E9-65E8-4CF2-B6F3-DA44FEA88C28}"/>
              </a:ext>
            </a:extLst>
          </p:cNvPr>
          <p:cNvSpPr/>
          <p:nvPr/>
        </p:nvSpPr>
        <p:spPr>
          <a:xfrm>
            <a:off x="8462228" y="155394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3BE8CFA1-D9D4-488B-B460-82A428CB6672}"/>
              </a:ext>
            </a:extLst>
          </p:cNvPr>
          <p:cNvSpPr/>
          <p:nvPr/>
        </p:nvSpPr>
        <p:spPr>
          <a:xfrm>
            <a:off x="330428" y="1882577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rammerne for Reform af universitetsuddannelserne i Danmark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3E11F00-9828-4A93-801B-422111FEA8C4}"/>
              </a:ext>
            </a:extLst>
          </p:cNvPr>
          <p:cNvSpPr/>
          <p:nvPr/>
        </p:nvSpPr>
        <p:spPr>
          <a:xfrm>
            <a:off x="330428" y="2212115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Forligstillæg om et kommissorium for et nyt kandidatudvalg 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B8D754ED-BDC9-42EF-9202-8E425B9C1BD3}"/>
              </a:ext>
            </a:extLst>
          </p:cNvPr>
          <p:cNvSpPr/>
          <p:nvPr/>
        </p:nvSpPr>
        <p:spPr>
          <a:xfrm>
            <a:off x="330428" y="2541653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Ordblindepakke V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AEE4307C-1F72-4B0A-8CCC-A4EC6AEC8405}"/>
              </a:ext>
            </a:extLst>
          </p:cNvPr>
          <p:cNvSpPr/>
          <p:nvPr/>
        </p:nvSpPr>
        <p:spPr>
          <a:xfrm>
            <a:off x="330428" y="2871191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forlængelse af de udvidede frihedsgrader på folkeskoleområdet i skoleåret 2024/25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871990DC-E4E4-4FAA-9A2B-22E858A3ABB1}"/>
              </a:ext>
            </a:extLst>
          </p:cNvPr>
          <p:cNvSpPr/>
          <p:nvPr/>
        </p:nvSpPr>
        <p:spPr>
          <a:xfrm>
            <a:off x="330428" y="3200729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styrket FGU som en hovedvej for de 43.000 unge uden uddannelse/beskæftigelse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B9113582-3A7E-4218-97D9-A53D27F4ECC0}"/>
              </a:ext>
            </a:extLst>
          </p:cNvPr>
          <p:cNvSpPr/>
          <p:nvPr/>
        </p:nvSpPr>
        <p:spPr>
          <a:xfrm>
            <a:off x="330428" y="3841066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flere social- og sundhedsassistenter- og hjælpere til sundhedsvæsen og ældrepleje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B5C9A0F3-2C19-4959-9F3D-8749235A8F97}"/>
              </a:ext>
            </a:extLst>
          </p:cNvPr>
          <p:cNvSpPr/>
          <p:nvPr/>
        </p:nvSpPr>
        <p:spPr>
          <a:xfrm>
            <a:off x="330428" y="4170604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folkeskolens kvalitetsprogram – frihed og fordybelse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F48684D8-39B0-489B-B1B4-13EB91AB5F47}"/>
              </a:ext>
            </a:extLst>
          </p:cNvPr>
          <p:cNvSpPr/>
          <p:nvPr/>
        </p:nvSpPr>
        <p:spPr>
          <a:xfrm>
            <a:off x="330428" y="4500142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>
                <a:solidFill>
                  <a:srgbClr val="000000"/>
                </a:solidFill>
              </a:rPr>
              <a:t>Aftale om flere faglærte til den grønne omstilling</a:t>
            </a:r>
            <a:endParaRPr lang="da-DK" sz="800" dirty="0">
              <a:solidFill>
                <a:srgbClr val="000000"/>
              </a:solidFill>
            </a:endParaRP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2B2DE059-CB9C-414E-8CE5-9A7287D84A93}"/>
              </a:ext>
            </a:extLst>
          </p:cNvPr>
          <p:cNvSpPr/>
          <p:nvPr/>
        </p:nvSpPr>
        <p:spPr>
          <a:xfrm>
            <a:off x="5780272" y="1883939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ADC12FD2-1DA0-4BF5-95BA-B90ED7DC3D3D}"/>
              </a:ext>
            </a:extLst>
          </p:cNvPr>
          <p:cNvSpPr/>
          <p:nvPr/>
        </p:nvSpPr>
        <p:spPr>
          <a:xfrm>
            <a:off x="6161107" y="188393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99E8EB0D-36D3-4468-BBC6-D5B657BF846D}"/>
              </a:ext>
            </a:extLst>
          </p:cNvPr>
          <p:cNvSpPr/>
          <p:nvPr/>
        </p:nvSpPr>
        <p:spPr>
          <a:xfrm>
            <a:off x="6541942" y="188393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08FDA25C-CC60-4AC3-8AF6-1DC8A4011A89}"/>
              </a:ext>
            </a:extLst>
          </p:cNvPr>
          <p:cNvSpPr/>
          <p:nvPr/>
        </p:nvSpPr>
        <p:spPr>
          <a:xfrm>
            <a:off x="6930798" y="188393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DB67E9FD-4069-41EA-9001-C0091BE6AA4A}"/>
              </a:ext>
            </a:extLst>
          </p:cNvPr>
          <p:cNvSpPr/>
          <p:nvPr/>
        </p:nvSpPr>
        <p:spPr>
          <a:xfrm>
            <a:off x="7319654" y="1883939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7F50E8AA-8024-4C44-A207-0DCEC5E907B5}"/>
              </a:ext>
            </a:extLst>
          </p:cNvPr>
          <p:cNvSpPr/>
          <p:nvPr/>
        </p:nvSpPr>
        <p:spPr>
          <a:xfrm>
            <a:off x="7700489" y="1883939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A461A78E-B507-4B98-BD36-12AE63164E72}"/>
              </a:ext>
            </a:extLst>
          </p:cNvPr>
          <p:cNvSpPr/>
          <p:nvPr/>
        </p:nvSpPr>
        <p:spPr>
          <a:xfrm>
            <a:off x="8081394" y="1883939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7D27D03A-0F86-4A69-9290-0D20E53D4F35}"/>
              </a:ext>
            </a:extLst>
          </p:cNvPr>
          <p:cNvSpPr/>
          <p:nvPr/>
        </p:nvSpPr>
        <p:spPr>
          <a:xfrm>
            <a:off x="8462228" y="188393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EE1E0CD5-4DC4-49C4-80E3-0C932689C550}"/>
              </a:ext>
            </a:extLst>
          </p:cNvPr>
          <p:cNvSpPr/>
          <p:nvPr/>
        </p:nvSpPr>
        <p:spPr>
          <a:xfrm>
            <a:off x="5780272" y="2213931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A60420A0-6BAA-45B5-B2E1-F662F187EED5}"/>
              </a:ext>
            </a:extLst>
          </p:cNvPr>
          <p:cNvSpPr/>
          <p:nvPr/>
        </p:nvSpPr>
        <p:spPr>
          <a:xfrm>
            <a:off x="6161107" y="2213931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29538798-175C-46B5-B9AD-598CD79300DB}"/>
              </a:ext>
            </a:extLst>
          </p:cNvPr>
          <p:cNvSpPr/>
          <p:nvPr/>
        </p:nvSpPr>
        <p:spPr>
          <a:xfrm>
            <a:off x="6541942" y="2213931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3341C663-DC05-44E4-8250-430D883E1A71}"/>
              </a:ext>
            </a:extLst>
          </p:cNvPr>
          <p:cNvSpPr/>
          <p:nvPr/>
        </p:nvSpPr>
        <p:spPr>
          <a:xfrm>
            <a:off x="6930798" y="2213931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3576E73A-E583-4253-A8C5-B7B995F67284}"/>
              </a:ext>
            </a:extLst>
          </p:cNvPr>
          <p:cNvSpPr/>
          <p:nvPr/>
        </p:nvSpPr>
        <p:spPr>
          <a:xfrm>
            <a:off x="7319654" y="2213931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390498EC-833C-4F55-B2F5-E25EC540E996}"/>
              </a:ext>
            </a:extLst>
          </p:cNvPr>
          <p:cNvSpPr/>
          <p:nvPr/>
        </p:nvSpPr>
        <p:spPr>
          <a:xfrm>
            <a:off x="7700489" y="2213931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F774AD05-C00F-49A2-9EA2-E21AF77504F2}"/>
              </a:ext>
            </a:extLst>
          </p:cNvPr>
          <p:cNvSpPr/>
          <p:nvPr/>
        </p:nvSpPr>
        <p:spPr>
          <a:xfrm>
            <a:off x="8081394" y="2213931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05954002-3628-49FA-A50F-668A458E84A7}"/>
              </a:ext>
            </a:extLst>
          </p:cNvPr>
          <p:cNvSpPr/>
          <p:nvPr/>
        </p:nvSpPr>
        <p:spPr>
          <a:xfrm>
            <a:off x="8462228" y="2213931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F0495998-9F2A-4DE8-BCEF-438B7EE29498}"/>
              </a:ext>
            </a:extLst>
          </p:cNvPr>
          <p:cNvSpPr/>
          <p:nvPr/>
        </p:nvSpPr>
        <p:spPr>
          <a:xfrm>
            <a:off x="5780272" y="25439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90D09AE1-EEF5-4FC9-A7BA-91567B174136}"/>
              </a:ext>
            </a:extLst>
          </p:cNvPr>
          <p:cNvSpPr/>
          <p:nvPr/>
        </p:nvSpPr>
        <p:spPr>
          <a:xfrm>
            <a:off x="6161107" y="25439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D69D9DA1-06CB-4543-A11E-06AC1FDC06DE}"/>
              </a:ext>
            </a:extLst>
          </p:cNvPr>
          <p:cNvSpPr/>
          <p:nvPr/>
        </p:nvSpPr>
        <p:spPr>
          <a:xfrm>
            <a:off x="6541942" y="25439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FD886514-3246-4969-89FE-96382B634328}"/>
              </a:ext>
            </a:extLst>
          </p:cNvPr>
          <p:cNvSpPr/>
          <p:nvPr/>
        </p:nvSpPr>
        <p:spPr>
          <a:xfrm>
            <a:off x="6930798" y="25439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3153D148-333F-42A8-A778-4CE72EA4A83A}"/>
              </a:ext>
            </a:extLst>
          </p:cNvPr>
          <p:cNvSpPr/>
          <p:nvPr/>
        </p:nvSpPr>
        <p:spPr>
          <a:xfrm>
            <a:off x="7319654" y="25439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7CE9A5C5-F421-4F75-A120-B5FD76AF6615}"/>
              </a:ext>
            </a:extLst>
          </p:cNvPr>
          <p:cNvSpPr/>
          <p:nvPr/>
        </p:nvSpPr>
        <p:spPr>
          <a:xfrm>
            <a:off x="7700489" y="25439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89E4358D-EED4-430C-850A-C72693C47CF7}"/>
              </a:ext>
            </a:extLst>
          </p:cNvPr>
          <p:cNvSpPr/>
          <p:nvPr/>
        </p:nvSpPr>
        <p:spPr>
          <a:xfrm>
            <a:off x="8081394" y="25439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4061AFC-E78F-4535-9B41-71DA33013B0F}"/>
              </a:ext>
            </a:extLst>
          </p:cNvPr>
          <p:cNvSpPr/>
          <p:nvPr/>
        </p:nvSpPr>
        <p:spPr>
          <a:xfrm>
            <a:off x="8462228" y="2543923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3D7411BC-1323-43A0-9A36-A3A70E7DD860}"/>
              </a:ext>
            </a:extLst>
          </p:cNvPr>
          <p:cNvSpPr/>
          <p:nvPr/>
        </p:nvSpPr>
        <p:spPr>
          <a:xfrm>
            <a:off x="5780272" y="287391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  <a:endParaRPr lang="da-DK" sz="1050" dirty="0">
              <a:solidFill>
                <a:schemeClr val="tx1"/>
              </a:solidFill>
            </a:endParaRP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5F3066AF-8E38-4075-98AA-25FCAE8B52E1}"/>
              </a:ext>
            </a:extLst>
          </p:cNvPr>
          <p:cNvSpPr/>
          <p:nvPr/>
        </p:nvSpPr>
        <p:spPr>
          <a:xfrm>
            <a:off x="6161107" y="287391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5504CFAB-391A-48EF-9AC8-D40C6253D8C3}"/>
              </a:ext>
            </a:extLst>
          </p:cNvPr>
          <p:cNvSpPr/>
          <p:nvPr/>
        </p:nvSpPr>
        <p:spPr>
          <a:xfrm>
            <a:off x="6541942" y="287391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35ECA9E9-354F-446E-9B81-13CC44AD8E28}"/>
              </a:ext>
            </a:extLst>
          </p:cNvPr>
          <p:cNvSpPr/>
          <p:nvPr/>
        </p:nvSpPr>
        <p:spPr>
          <a:xfrm>
            <a:off x="6930798" y="287391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D1DF9BD-7A1E-46D9-9E11-529152FA577B}"/>
              </a:ext>
            </a:extLst>
          </p:cNvPr>
          <p:cNvSpPr/>
          <p:nvPr/>
        </p:nvSpPr>
        <p:spPr>
          <a:xfrm>
            <a:off x="7319654" y="2873915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AACB115A-D752-4D09-A9DA-1A6D05B9DAF0}"/>
              </a:ext>
            </a:extLst>
          </p:cNvPr>
          <p:cNvSpPr/>
          <p:nvPr/>
        </p:nvSpPr>
        <p:spPr>
          <a:xfrm>
            <a:off x="7700489" y="287391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6A5C9047-5499-48BE-9D47-8D09FD662128}"/>
              </a:ext>
            </a:extLst>
          </p:cNvPr>
          <p:cNvSpPr/>
          <p:nvPr/>
        </p:nvSpPr>
        <p:spPr>
          <a:xfrm>
            <a:off x="8081394" y="287391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7EC21A4C-9695-4732-89D2-2DD83FCD0742}"/>
              </a:ext>
            </a:extLst>
          </p:cNvPr>
          <p:cNvSpPr/>
          <p:nvPr/>
        </p:nvSpPr>
        <p:spPr>
          <a:xfrm>
            <a:off x="8462228" y="2873915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5F8F1D8F-C9FC-48DD-B07C-F6FA0A5B3BE5}"/>
              </a:ext>
            </a:extLst>
          </p:cNvPr>
          <p:cNvSpPr/>
          <p:nvPr/>
        </p:nvSpPr>
        <p:spPr>
          <a:xfrm>
            <a:off x="5780272" y="320390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08B2F811-13AF-4600-8814-D8B192C7D82D}"/>
              </a:ext>
            </a:extLst>
          </p:cNvPr>
          <p:cNvSpPr/>
          <p:nvPr/>
        </p:nvSpPr>
        <p:spPr>
          <a:xfrm>
            <a:off x="6161107" y="320390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4414448A-3A7B-4B2F-86FC-AFB2E9AD6622}"/>
              </a:ext>
            </a:extLst>
          </p:cNvPr>
          <p:cNvSpPr/>
          <p:nvPr/>
        </p:nvSpPr>
        <p:spPr>
          <a:xfrm>
            <a:off x="6541942" y="320390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FCB54765-D6F0-4B2A-8E69-5BE237FB987E}"/>
              </a:ext>
            </a:extLst>
          </p:cNvPr>
          <p:cNvSpPr/>
          <p:nvPr/>
        </p:nvSpPr>
        <p:spPr>
          <a:xfrm>
            <a:off x="6930798" y="320390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80AA5CE9-6EC1-4128-B024-92E69635308B}"/>
              </a:ext>
            </a:extLst>
          </p:cNvPr>
          <p:cNvSpPr/>
          <p:nvPr/>
        </p:nvSpPr>
        <p:spPr>
          <a:xfrm>
            <a:off x="7319654" y="320390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7747EF74-8EAF-4EE0-B1AD-0CF027C76F06}"/>
              </a:ext>
            </a:extLst>
          </p:cNvPr>
          <p:cNvSpPr/>
          <p:nvPr/>
        </p:nvSpPr>
        <p:spPr>
          <a:xfrm>
            <a:off x="7700489" y="320390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CD793593-9DF2-46C4-9A16-A30B0C7E9D93}"/>
              </a:ext>
            </a:extLst>
          </p:cNvPr>
          <p:cNvSpPr/>
          <p:nvPr/>
        </p:nvSpPr>
        <p:spPr>
          <a:xfrm>
            <a:off x="8081394" y="320390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10" name="Rektangel 109">
            <a:extLst>
              <a:ext uri="{FF2B5EF4-FFF2-40B4-BE49-F238E27FC236}">
                <a16:creationId xmlns:a16="http://schemas.microsoft.com/office/drawing/2014/main" id="{9336E1EB-1E02-4D9C-BDE3-5DE700A5AC52}"/>
              </a:ext>
            </a:extLst>
          </p:cNvPr>
          <p:cNvSpPr/>
          <p:nvPr/>
        </p:nvSpPr>
        <p:spPr>
          <a:xfrm>
            <a:off x="8462228" y="3203907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444EF9FA-CBF0-43FE-B886-A2F877BA78D0}"/>
              </a:ext>
            </a:extLst>
          </p:cNvPr>
          <p:cNvSpPr/>
          <p:nvPr/>
        </p:nvSpPr>
        <p:spPr>
          <a:xfrm>
            <a:off x="5780272" y="384469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12" name="Rektangel 111">
            <a:extLst>
              <a:ext uri="{FF2B5EF4-FFF2-40B4-BE49-F238E27FC236}">
                <a16:creationId xmlns:a16="http://schemas.microsoft.com/office/drawing/2014/main" id="{DEEE46A8-4845-464B-BB59-48523EA9CD89}"/>
              </a:ext>
            </a:extLst>
          </p:cNvPr>
          <p:cNvSpPr/>
          <p:nvPr/>
        </p:nvSpPr>
        <p:spPr>
          <a:xfrm>
            <a:off x="6161107" y="3844698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13" name="Rektangel 112">
            <a:extLst>
              <a:ext uri="{FF2B5EF4-FFF2-40B4-BE49-F238E27FC236}">
                <a16:creationId xmlns:a16="http://schemas.microsoft.com/office/drawing/2014/main" id="{10E09BA5-42CE-4BBE-8B5F-A9BB90266399}"/>
              </a:ext>
            </a:extLst>
          </p:cNvPr>
          <p:cNvSpPr/>
          <p:nvPr/>
        </p:nvSpPr>
        <p:spPr>
          <a:xfrm>
            <a:off x="6541942" y="384469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14" name="Rektangel 113">
            <a:extLst>
              <a:ext uri="{FF2B5EF4-FFF2-40B4-BE49-F238E27FC236}">
                <a16:creationId xmlns:a16="http://schemas.microsoft.com/office/drawing/2014/main" id="{87593C16-9102-4CD0-834A-C9D31CD5F71C}"/>
              </a:ext>
            </a:extLst>
          </p:cNvPr>
          <p:cNvSpPr/>
          <p:nvPr/>
        </p:nvSpPr>
        <p:spPr>
          <a:xfrm>
            <a:off x="6930798" y="384469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15" name="Rektangel 114">
            <a:extLst>
              <a:ext uri="{FF2B5EF4-FFF2-40B4-BE49-F238E27FC236}">
                <a16:creationId xmlns:a16="http://schemas.microsoft.com/office/drawing/2014/main" id="{22F95D43-1E9A-466A-9499-579E02376B17}"/>
              </a:ext>
            </a:extLst>
          </p:cNvPr>
          <p:cNvSpPr/>
          <p:nvPr/>
        </p:nvSpPr>
        <p:spPr>
          <a:xfrm>
            <a:off x="7319654" y="384469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0C826FFB-0D9F-4D7F-9EAB-B569FF9B35D7}"/>
              </a:ext>
            </a:extLst>
          </p:cNvPr>
          <p:cNvSpPr/>
          <p:nvPr/>
        </p:nvSpPr>
        <p:spPr>
          <a:xfrm>
            <a:off x="7700489" y="384469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17" name="Rektangel 116">
            <a:extLst>
              <a:ext uri="{FF2B5EF4-FFF2-40B4-BE49-F238E27FC236}">
                <a16:creationId xmlns:a16="http://schemas.microsoft.com/office/drawing/2014/main" id="{C61B8378-CD0C-4948-AB23-1696E78F6486}"/>
              </a:ext>
            </a:extLst>
          </p:cNvPr>
          <p:cNvSpPr/>
          <p:nvPr/>
        </p:nvSpPr>
        <p:spPr>
          <a:xfrm>
            <a:off x="8081394" y="384469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5405B3E1-DB78-4CF0-A832-07AC97DD8AEA}"/>
              </a:ext>
            </a:extLst>
          </p:cNvPr>
          <p:cNvSpPr/>
          <p:nvPr/>
        </p:nvSpPr>
        <p:spPr>
          <a:xfrm>
            <a:off x="8462228" y="384469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262B5130-8023-45BA-A5A8-4AEA2522A89F}"/>
              </a:ext>
            </a:extLst>
          </p:cNvPr>
          <p:cNvSpPr/>
          <p:nvPr/>
        </p:nvSpPr>
        <p:spPr>
          <a:xfrm>
            <a:off x="5780272" y="4174690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  <a:endParaRPr lang="da-DK" sz="1050" dirty="0">
              <a:solidFill>
                <a:schemeClr val="tx1"/>
              </a:solidFill>
            </a:endParaRPr>
          </a:p>
        </p:txBody>
      </p:sp>
      <p:sp>
        <p:nvSpPr>
          <p:cNvPr id="120" name="Rektangel 119">
            <a:extLst>
              <a:ext uri="{FF2B5EF4-FFF2-40B4-BE49-F238E27FC236}">
                <a16:creationId xmlns:a16="http://schemas.microsoft.com/office/drawing/2014/main" id="{E505CDF2-5F9C-476C-ACB8-AAA5303B1138}"/>
              </a:ext>
            </a:extLst>
          </p:cNvPr>
          <p:cNvSpPr/>
          <p:nvPr/>
        </p:nvSpPr>
        <p:spPr>
          <a:xfrm>
            <a:off x="6161107" y="4174690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21" name="Rektangel 120">
            <a:extLst>
              <a:ext uri="{FF2B5EF4-FFF2-40B4-BE49-F238E27FC236}">
                <a16:creationId xmlns:a16="http://schemas.microsoft.com/office/drawing/2014/main" id="{847980F9-8B42-45B1-8522-AB29CBACB029}"/>
              </a:ext>
            </a:extLst>
          </p:cNvPr>
          <p:cNvSpPr/>
          <p:nvPr/>
        </p:nvSpPr>
        <p:spPr>
          <a:xfrm>
            <a:off x="6541942" y="417469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41C4FFF9-D373-4E27-9CFD-6067E292710A}"/>
              </a:ext>
            </a:extLst>
          </p:cNvPr>
          <p:cNvSpPr/>
          <p:nvPr/>
        </p:nvSpPr>
        <p:spPr>
          <a:xfrm>
            <a:off x="6930798" y="4174690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20E865F2-5002-4DA6-AF4A-FEC299F7478C}"/>
              </a:ext>
            </a:extLst>
          </p:cNvPr>
          <p:cNvSpPr/>
          <p:nvPr/>
        </p:nvSpPr>
        <p:spPr>
          <a:xfrm>
            <a:off x="7319654" y="4174690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F03B1620-056A-4219-8BCD-E31127C3DCA9}"/>
              </a:ext>
            </a:extLst>
          </p:cNvPr>
          <p:cNvSpPr/>
          <p:nvPr/>
        </p:nvSpPr>
        <p:spPr>
          <a:xfrm>
            <a:off x="7700489" y="417469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25" name="Rektangel 124">
            <a:extLst>
              <a:ext uri="{FF2B5EF4-FFF2-40B4-BE49-F238E27FC236}">
                <a16:creationId xmlns:a16="http://schemas.microsoft.com/office/drawing/2014/main" id="{62460E90-6443-4E57-A477-2346512F5CAB}"/>
              </a:ext>
            </a:extLst>
          </p:cNvPr>
          <p:cNvSpPr/>
          <p:nvPr/>
        </p:nvSpPr>
        <p:spPr>
          <a:xfrm>
            <a:off x="8081394" y="417469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26" name="Rektangel 125">
            <a:extLst>
              <a:ext uri="{FF2B5EF4-FFF2-40B4-BE49-F238E27FC236}">
                <a16:creationId xmlns:a16="http://schemas.microsoft.com/office/drawing/2014/main" id="{129DECD1-BB2B-4766-9143-5B75A15CCDDD}"/>
              </a:ext>
            </a:extLst>
          </p:cNvPr>
          <p:cNvSpPr/>
          <p:nvPr/>
        </p:nvSpPr>
        <p:spPr>
          <a:xfrm>
            <a:off x="8462228" y="4174690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27" name="Rektangel 126">
            <a:extLst>
              <a:ext uri="{FF2B5EF4-FFF2-40B4-BE49-F238E27FC236}">
                <a16:creationId xmlns:a16="http://schemas.microsoft.com/office/drawing/2014/main" id="{2D4F4A88-AD8F-4A74-A811-E19CC14BECB9}"/>
              </a:ext>
            </a:extLst>
          </p:cNvPr>
          <p:cNvSpPr/>
          <p:nvPr/>
        </p:nvSpPr>
        <p:spPr>
          <a:xfrm>
            <a:off x="5780272" y="450468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28" name="Rektangel 127">
            <a:extLst>
              <a:ext uri="{FF2B5EF4-FFF2-40B4-BE49-F238E27FC236}">
                <a16:creationId xmlns:a16="http://schemas.microsoft.com/office/drawing/2014/main" id="{6A47D325-4BD1-4F59-8CAE-0A8D901610E5}"/>
              </a:ext>
            </a:extLst>
          </p:cNvPr>
          <p:cNvSpPr/>
          <p:nvPr/>
        </p:nvSpPr>
        <p:spPr>
          <a:xfrm>
            <a:off x="6161107" y="450468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29" name="Rektangel 128">
            <a:extLst>
              <a:ext uri="{FF2B5EF4-FFF2-40B4-BE49-F238E27FC236}">
                <a16:creationId xmlns:a16="http://schemas.microsoft.com/office/drawing/2014/main" id="{9A2F028B-BAB6-480F-8753-F7808028D1A1}"/>
              </a:ext>
            </a:extLst>
          </p:cNvPr>
          <p:cNvSpPr/>
          <p:nvPr/>
        </p:nvSpPr>
        <p:spPr>
          <a:xfrm>
            <a:off x="6541942" y="450468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26C4AE45-1AEE-4546-A113-55C021CB1CEC}"/>
              </a:ext>
            </a:extLst>
          </p:cNvPr>
          <p:cNvSpPr/>
          <p:nvPr/>
        </p:nvSpPr>
        <p:spPr>
          <a:xfrm>
            <a:off x="6930798" y="450468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31" name="Rektangel 130">
            <a:extLst>
              <a:ext uri="{FF2B5EF4-FFF2-40B4-BE49-F238E27FC236}">
                <a16:creationId xmlns:a16="http://schemas.microsoft.com/office/drawing/2014/main" id="{44817119-0236-4849-8A3A-14ECC230FAE2}"/>
              </a:ext>
            </a:extLst>
          </p:cNvPr>
          <p:cNvSpPr/>
          <p:nvPr/>
        </p:nvSpPr>
        <p:spPr>
          <a:xfrm>
            <a:off x="7319654" y="450468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32" name="Rektangel 131">
            <a:extLst>
              <a:ext uri="{FF2B5EF4-FFF2-40B4-BE49-F238E27FC236}">
                <a16:creationId xmlns:a16="http://schemas.microsoft.com/office/drawing/2014/main" id="{F52EA211-B8BA-43B5-8172-FEE981FD3AAC}"/>
              </a:ext>
            </a:extLst>
          </p:cNvPr>
          <p:cNvSpPr/>
          <p:nvPr/>
        </p:nvSpPr>
        <p:spPr>
          <a:xfrm>
            <a:off x="7700489" y="450468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7D21FD21-43BB-46B1-B8D3-B674A528FDE4}"/>
              </a:ext>
            </a:extLst>
          </p:cNvPr>
          <p:cNvSpPr/>
          <p:nvPr/>
        </p:nvSpPr>
        <p:spPr>
          <a:xfrm>
            <a:off x="8081394" y="450468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34" name="Rektangel 133">
            <a:extLst>
              <a:ext uri="{FF2B5EF4-FFF2-40B4-BE49-F238E27FC236}">
                <a16:creationId xmlns:a16="http://schemas.microsoft.com/office/drawing/2014/main" id="{FA6F1780-0EE2-43D6-8BA2-A6EF2228E70B}"/>
              </a:ext>
            </a:extLst>
          </p:cNvPr>
          <p:cNvSpPr/>
          <p:nvPr/>
        </p:nvSpPr>
        <p:spPr>
          <a:xfrm>
            <a:off x="8462228" y="4504682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35" name="Rektangel 134">
            <a:extLst>
              <a:ext uri="{FF2B5EF4-FFF2-40B4-BE49-F238E27FC236}">
                <a16:creationId xmlns:a16="http://schemas.microsoft.com/office/drawing/2014/main" id="{73E0998F-51B7-442A-9601-92C8940C22AB}"/>
              </a:ext>
            </a:extLst>
          </p:cNvPr>
          <p:cNvSpPr/>
          <p:nvPr/>
        </p:nvSpPr>
        <p:spPr>
          <a:xfrm>
            <a:off x="330428" y="4829680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Fagfornyelse</a:t>
            </a:r>
          </a:p>
        </p:txBody>
      </p:sp>
      <p:sp>
        <p:nvSpPr>
          <p:cNvPr id="136" name="Rektangel 135">
            <a:extLst>
              <a:ext uri="{FF2B5EF4-FFF2-40B4-BE49-F238E27FC236}">
                <a16:creationId xmlns:a16="http://schemas.microsoft.com/office/drawing/2014/main" id="{AE2C960B-DA88-490A-B251-B40FD9D5B817}"/>
              </a:ext>
            </a:extLst>
          </p:cNvPr>
          <p:cNvSpPr/>
          <p:nvPr/>
        </p:nvSpPr>
        <p:spPr>
          <a:xfrm>
            <a:off x="5780272" y="4834674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</a:p>
        </p:txBody>
      </p:sp>
      <p:sp>
        <p:nvSpPr>
          <p:cNvPr id="137" name="Rektangel 136">
            <a:extLst>
              <a:ext uri="{FF2B5EF4-FFF2-40B4-BE49-F238E27FC236}">
                <a16:creationId xmlns:a16="http://schemas.microsoft.com/office/drawing/2014/main" id="{92363B86-0512-41DA-B62E-AC10BFD8EF3C}"/>
              </a:ext>
            </a:extLst>
          </p:cNvPr>
          <p:cNvSpPr/>
          <p:nvPr/>
        </p:nvSpPr>
        <p:spPr>
          <a:xfrm>
            <a:off x="6161107" y="4834674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78091374-C6A1-41CD-99D9-D9623CA14CAA}"/>
              </a:ext>
            </a:extLst>
          </p:cNvPr>
          <p:cNvSpPr/>
          <p:nvPr/>
        </p:nvSpPr>
        <p:spPr>
          <a:xfrm>
            <a:off x="6541942" y="483467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39" name="Rektangel 138">
            <a:extLst>
              <a:ext uri="{FF2B5EF4-FFF2-40B4-BE49-F238E27FC236}">
                <a16:creationId xmlns:a16="http://schemas.microsoft.com/office/drawing/2014/main" id="{56CC6407-CE20-4037-8E7E-FCC8F8F612CE}"/>
              </a:ext>
            </a:extLst>
          </p:cNvPr>
          <p:cNvSpPr/>
          <p:nvPr/>
        </p:nvSpPr>
        <p:spPr>
          <a:xfrm>
            <a:off x="6930798" y="4834674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140" name="Rektangel 139">
            <a:extLst>
              <a:ext uri="{FF2B5EF4-FFF2-40B4-BE49-F238E27FC236}">
                <a16:creationId xmlns:a16="http://schemas.microsoft.com/office/drawing/2014/main" id="{F4D3BA21-84FC-468F-A1FC-98CEB20A8866}"/>
              </a:ext>
            </a:extLst>
          </p:cNvPr>
          <p:cNvSpPr/>
          <p:nvPr/>
        </p:nvSpPr>
        <p:spPr>
          <a:xfrm>
            <a:off x="7319654" y="4834674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141" name="Rektangel 140">
            <a:extLst>
              <a:ext uri="{FF2B5EF4-FFF2-40B4-BE49-F238E27FC236}">
                <a16:creationId xmlns:a16="http://schemas.microsoft.com/office/drawing/2014/main" id="{DB6D6C13-813C-44C5-B7A8-B643F0292CA9}"/>
              </a:ext>
            </a:extLst>
          </p:cNvPr>
          <p:cNvSpPr/>
          <p:nvPr/>
        </p:nvSpPr>
        <p:spPr>
          <a:xfrm>
            <a:off x="7700489" y="483467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42" name="Rektangel 141">
            <a:extLst>
              <a:ext uri="{FF2B5EF4-FFF2-40B4-BE49-F238E27FC236}">
                <a16:creationId xmlns:a16="http://schemas.microsoft.com/office/drawing/2014/main" id="{C87E38A3-AE56-4393-B882-3F4DDC7D2437}"/>
              </a:ext>
            </a:extLst>
          </p:cNvPr>
          <p:cNvSpPr/>
          <p:nvPr/>
        </p:nvSpPr>
        <p:spPr>
          <a:xfrm>
            <a:off x="8081394" y="483467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43" name="Rektangel 142">
            <a:extLst>
              <a:ext uri="{FF2B5EF4-FFF2-40B4-BE49-F238E27FC236}">
                <a16:creationId xmlns:a16="http://schemas.microsoft.com/office/drawing/2014/main" id="{CAE6D4BF-3EF7-4E48-96B8-25721417AC13}"/>
              </a:ext>
            </a:extLst>
          </p:cNvPr>
          <p:cNvSpPr/>
          <p:nvPr/>
        </p:nvSpPr>
        <p:spPr>
          <a:xfrm>
            <a:off x="8462228" y="4834674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44" name="Rektangel 143">
            <a:extLst>
              <a:ext uri="{FF2B5EF4-FFF2-40B4-BE49-F238E27FC236}">
                <a16:creationId xmlns:a16="http://schemas.microsoft.com/office/drawing/2014/main" id="{DBB7BE1C-47E8-49CD-9D1C-0A1CB2791058}"/>
              </a:ext>
            </a:extLst>
          </p:cNvPr>
          <p:cNvSpPr/>
          <p:nvPr/>
        </p:nvSpPr>
        <p:spPr>
          <a:xfrm>
            <a:off x="330428" y="5159218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en ny erhvervs- og professionsrettet gymnasieuddannelse</a:t>
            </a:r>
          </a:p>
        </p:txBody>
      </p:sp>
      <p:sp>
        <p:nvSpPr>
          <p:cNvPr id="145" name="Rektangel 144">
            <a:extLst>
              <a:ext uri="{FF2B5EF4-FFF2-40B4-BE49-F238E27FC236}">
                <a16:creationId xmlns:a16="http://schemas.microsoft.com/office/drawing/2014/main" id="{2D63F383-24A0-4515-9A2C-F2A9D1955571}"/>
              </a:ext>
            </a:extLst>
          </p:cNvPr>
          <p:cNvSpPr/>
          <p:nvPr/>
        </p:nvSpPr>
        <p:spPr>
          <a:xfrm>
            <a:off x="5780272" y="516466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46" name="Rektangel 145">
            <a:extLst>
              <a:ext uri="{FF2B5EF4-FFF2-40B4-BE49-F238E27FC236}">
                <a16:creationId xmlns:a16="http://schemas.microsoft.com/office/drawing/2014/main" id="{1657A217-0199-42DC-83FE-4DD18AC4D196}"/>
              </a:ext>
            </a:extLst>
          </p:cNvPr>
          <p:cNvSpPr/>
          <p:nvPr/>
        </p:nvSpPr>
        <p:spPr>
          <a:xfrm>
            <a:off x="6161107" y="516466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147" name="Rektangel 146">
            <a:extLst>
              <a:ext uri="{FF2B5EF4-FFF2-40B4-BE49-F238E27FC236}">
                <a16:creationId xmlns:a16="http://schemas.microsoft.com/office/drawing/2014/main" id="{12734A1F-3433-4A9E-92D8-6D4B9C60843A}"/>
              </a:ext>
            </a:extLst>
          </p:cNvPr>
          <p:cNvSpPr/>
          <p:nvPr/>
        </p:nvSpPr>
        <p:spPr>
          <a:xfrm>
            <a:off x="6541942" y="516466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148" name="Rektangel 147">
            <a:extLst>
              <a:ext uri="{FF2B5EF4-FFF2-40B4-BE49-F238E27FC236}">
                <a16:creationId xmlns:a16="http://schemas.microsoft.com/office/drawing/2014/main" id="{EFD267AA-9C16-4570-AD2F-20D21AA3C1F0}"/>
              </a:ext>
            </a:extLst>
          </p:cNvPr>
          <p:cNvSpPr/>
          <p:nvPr/>
        </p:nvSpPr>
        <p:spPr>
          <a:xfrm>
            <a:off x="6930798" y="516466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149" name="Rektangel 148">
            <a:extLst>
              <a:ext uri="{FF2B5EF4-FFF2-40B4-BE49-F238E27FC236}">
                <a16:creationId xmlns:a16="http://schemas.microsoft.com/office/drawing/2014/main" id="{03D54969-C32F-4198-B394-E71E190F04AB}"/>
              </a:ext>
            </a:extLst>
          </p:cNvPr>
          <p:cNvSpPr/>
          <p:nvPr/>
        </p:nvSpPr>
        <p:spPr>
          <a:xfrm>
            <a:off x="7319654" y="516466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150" name="Rektangel 149">
            <a:extLst>
              <a:ext uri="{FF2B5EF4-FFF2-40B4-BE49-F238E27FC236}">
                <a16:creationId xmlns:a16="http://schemas.microsoft.com/office/drawing/2014/main" id="{5F30D397-3E9B-415D-9B68-ACB1AD30AB01}"/>
              </a:ext>
            </a:extLst>
          </p:cNvPr>
          <p:cNvSpPr/>
          <p:nvPr/>
        </p:nvSpPr>
        <p:spPr>
          <a:xfrm>
            <a:off x="7700489" y="516466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151" name="Rektangel 150">
            <a:extLst>
              <a:ext uri="{FF2B5EF4-FFF2-40B4-BE49-F238E27FC236}">
                <a16:creationId xmlns:a16="http://schemas.microsoft.com/office/drawing/2014/main" id="{BBE2BB10-6496-4548-AA59-CC7EB9A79E70}"/>
              </a:ext>
            </a:extLst>
          </p:cNvPr>
          <p:cNvSpPr/>
          <p:nvPr/>
        </p:nvSpPr>
        <p:spPr>
          <a:xfrm>
            <a:off x="8081394" y="5164666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2" name="Rektangel 151">
            <a:extLst>
              <a:ext uri="{FF2B5EF4-FFF2-40B4-BE49-F238E27FC236}">
                <a16:creationId xmlns:a16="http://schemas.microsoft.com/office/drawing/2014/main" id="{5C63D699-563A-48AB-9179-7564CDA62DDC}"/>
              </a:ext>
            </a:extLst>
          </p:cNvPr>
          <p:cNvSpPr/>
          <p:nvPr/>
        </p:nvSpPr>
        <p:spPr>
          <a:xfrm>
            <a:off x="8462228" y="5164666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53" name="Rektangel 152">
            <a:extLst>
              <a:ext uri="{FF2B5EF4-FFF2-40B4-BE49-F238E27FC236}">
                <a16:creationId xmlns:a16="http://schemas.microsoft.com/office/drawing/2014/main" id="{EE070A4F-81C0-4299-BC4B-ED44C91C16DC}"/>
              </a:ext>
            </a:extLst>
          </p:cNvPr>
          <p:cNvSpPr/>
          <p:nvPr/>
        </p:nvSpPr>
        <p:spPr>
          <a:xfrm>
            <a:off x="330428" y="5484831"/>
            <a:ext cx="5408768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en national forsøgsordning for skolemad</a:t>
            </a:r>
          </a:p>
        </p:txBody>
      </p:sp>
      <p:sp>
        <p:nvSpPr>
          <p:cNvPr id="154" name="Rektangel 153">
            <a:extLst>
              <a:ext uri="{FF2B5EF4-FFF2-40B4-BE49-F238E27FC236}">
                <a16:creationId xmlns:a16="http://schemas.microsoft.com/office/drawing/2014/main" id="{F3CAE6CC-CB9B-4850-BEDC-BA3AE8C4238F}"/>
              </a:ext>
            </a:extLst>
          </p:cNvPr>
          <p:cNvSpPr/>
          <p:nvPr/>
        </p:nvSpPr>
        <p:spPr>
          <a:xfrm>
            <a:off x="5770594" y="5484831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55" name="Rektangel 154">
            <a:extLst>
              <a:ext uri="{FF2B5EF4-FFF2-40B4-BE49-F238E27FC236}">
                <a16:creationId xmlns:a16="http://schemas.microsoft.com/office/drawing/2014/main" id="{7E28A482-FBE4-4DC4-997F-B13E238228FB}"/>
              </a:ext>
            </a:extLst>
          </p:cNvPr>
          <p:cNvSpPr/>
          <p:nvPr/>
        </p:nvSpPr>
        <p:spPr>
          <a:xfrm>
            <a:off x="6158819" y="5484831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156" name="Rektangel 155">
            <a:extLst>
              <a:ext uri="{FF2B5EF4-FFF2-40B4-BE49-F238E27FC236}">
                <a16:creationId xmlns:a16="http://schemas.microsoft.com/office/drawing/2014/main" id="{1AA57498-74D8-4554-B85D-33DC4B0DB61D}"/>
              </a:ext>
            </a:extLst>
          </p:cNvPr>
          <p:cNvSpPr/>
          <p:nvPr/>
        </p:nvSpPr>
        <p:spPr>
          <a:xfrm>
            <a:off x="6539751" y="5484831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57" name="Rektangel 156">
            <a:extLst>
              <a:ext uri="{FF2B5EF4-FFF2-40B4-BE49-F238E27FC236}">
                <a16:creationId xmlns:a16="http://schemas.microsoft.com/office/drawing/2014/main" id="{FF08A54F-B52A-4501-A902-7CD4552C8A01}"/>
              </a:ext>
            </a:extLst>
          </p:cNvPr>
          <p:cNvSpPr/>
          <p:nvPr/>
        </p:nvSpPr>
        <p:spPr>
          <a:xfrm>
            <a:off x="6930798" y="5484831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158" name="Rektangel 157">
            <a:extLst>
              <a:ext uri="{FF2B5EF4-FFF2-40B4-BE49-F238E27FC236}">
                <a16:creationId xmlns:a16="http://schemas.microsoft.com/office/drawing/2014/main" id="{230BC6F9-5B6B-4849-BA82-AD8B6BF43562}"/>
              </a:ext>
            </a:extLst>
          </p:cNvPr>
          <p:cNvSpPr/>
          <p:nvPr/>
        </p:nvSpPr>
        <p:spPr>
          <a:xfrm>
            <a:off x="7317354" y="5484831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159" name="Rektangel 158">
            <a:extLst>
              <a:ext uri="{FF2B5EF4-FFF2-40B4-BE49-F238E27FC236}">
                <a16:creationId xmlns:a16="http://schemas.microsoft.com/office/drawing/2014/main" id="{A294CC92-E294-400A-96B6-0C2D2514E318}"/>
              </a:ext>
            </a:extLst>
          </p:cNvPr>
          <p:cNvSpPr/>
          <p:nvPr/>
        </p:nvSpPr>
        <p:spPr>
          <a:xfrm>
            <a:off x="7698286" y="5484831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576E0E70-9993-4AA2-ADF1-524A571CB04D}"/>
              </a:ext>
            </a:extLst>
          </p:cNvPr>
          <p:cNvSpPr/>
          <p:nvPr/>
        </p:nvSpPr>
        <p:spPr>
          <a:xfrm>
            <a:off x="8081382" y="5484831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0DE11307-AA3D-409A-BA39-C845F6267F31}"/>
              </a:ext>
            </a:extLst>
          </p:cNvPr>
          <p:cNvSpPr/>
          <p:nvPr/>
        </p:nvSpPr>
        <p:spPr>
          <a:xfrm>
            <a:off x="8462228" y="5484831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DF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716C9E0-C3DA-4A9A-AF1D-03C8675C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FF70-F399-A143-B70E-04639D407912}" type="slidenum">
              <a:rPr lang="da-DK" smtClean="0"/>
              <a:t>3</a:t>
            </a:fld>
            <a:endParaRPr lang="da-DK" dirty="0"/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76614E54-29BC-43D1-9064-0EF6AF9A8992}"/>
              </a:ext>
            </a:extLst>
          </p:cNvPr>
          <p:cNvSpPr/>
          <p:nvPr/>
        </p:nvSpPr>
        <p:spPr>
          <a:xfrm>
            <a:off x="330428" y="5809828"/>
            <a:ext cx="5408768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Reform af professions – og erhvervsakademiuddannelserne i Danmark </a:t>
            </a: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31043E71-DA3B-4A22-9447-E1090031AC13}"/>
              </a:ext>
            </a:extLst>
          </p:cNvPr>
          <p:cNvSpPr/>
          <p:nvPr/>
        </p:nvSpPr>
        <p:spPr>
          <a:xfrm>
            <a:off x="5770594" y="580982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64" name="Rektangel 163">
            <a:extLst>
              <a:ext uri="{FF2B5EF4-FFF2-40B4-BE49-F238E27FC236}">
                <a16:creationId xmlns:a16="http://schemas.microsoft.com/office/drawing/2014/main" id="{39ADFDEB-FD72-4ABC-A792-CB3AFABA9050}"/>
              </a:ext>
            </a:extLst>
          </p:cNvPr>
          <p:cNvSpPr/>
          <p:nvPr/>
        </p:nvSpPr>
        <p:spPr>
          <a:xfrm>
            <a:off x="6158819" y="580982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65" name="Rektangel 164">
            <a:extLst>
              <a:ext uri="{FF2B5EF4-FFF2-40B4-BE49-F238E27FC236}">
                <a16:creationId xmlns:a16="http://schemas.microsoft.com/office/drawing/2014/main" id="{C200F355-8F65-4F7A-BDA8-FCAA672526B5}"/>
              </a:ext>
            </a:extLst>
          </p:cNvPr>
          <p:cNvSpPr/>
          <p:nvPr/>
        </p:nvSpPr>
        <p:spPr>
          <a:xfrm>
            <a:off x="6539751" y="5809828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8FADCFF-3F06-487B-9439-A0087F96EB78}"/>
              </a:ext>
            </a:extLst>
          </p:cNvPr>
          <p:cNvSpPr/>
          <p:nvPr/>
        </p:nvSpPr>
        <p:spPr>
          <a:xfrm>
            <a:off x="6930798" y="580982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7D05B3CD-6A50-4F04-B454-4915F7DD389F}"/>
              </a:ext>
            </a:extLst>
          </p:cNvPr>
          <p:cNvSpPr/>
          <p:nvPr/>
        </p:nvSpPr>
        <p:spPr>
          <a:xfrm>
            <a:off x="7317354" y="580982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68" name="Rektangel 167">
            <a:extLst>
              <a:ext uri="{FF2B5EF4-FFF2-40B4-BE49-F238E27FC236}">
                <a16:creationId xmlns:a16="http://schemas.microsoft.com/office/drawing/2014/main" id="{997A5F71-6F7F-4A00-B46F-3B876C769501}"/>
              </a:ext>
            </a:extLst>
          </p:cNvPr>
          <p:cNvSpPr/>
          <p:nvPr/>
        </p:nvSpPr>
        <p:spPr>
          <a:xfrm>
            <a:off x="7698286" y="580982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69" name="Rektangel 168">
            <a:extLst>
              <a:ext uri="{FF2B5EF4-FFF2-40B4-BE49-F238E27FC236}">
                <a16:creationId xmlns:a16="http://schemas.microsoft.com/office/drawing/2014/main" id="{A779A341-AEB1-4003-AAA6-38A654A431F2}"/>
              </a:ext>
            </a:extLst>
          </p:cNvPr>
          <p:cNvSpPr/>
          <p:nvPr/>
        </p:nvSpPr>
        <p:spPr>
          <a:xfrm>
            <a:off x="8081382" y="580982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70" name="Rektangel 169">
            <a:extLst>
              <a:ext uri="{FF2B5EF4-FFF2-40B4-BE49-F238E27FC236}">
                <a16:creationId xmlns:a16="http://schemas.microsoft.com/office/drawing/2014/main" id="{D799CFFC-1756-4F30-89CE-221FCE4B3D1B}"/>
              </a:ext>
            </a:extLst>
          </p:cNvPr>
          <p:cNvSpPr/>
          <p:nvPr/>
        </p:nvSpPr>
        <p:spPr>
          <a:xfrm>
            <a:off x="8462228" y="580982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71" name="Rektangel 170">
            <a:extLst>
              <a:ext uri="{FF2B5EF4-FFF2-40B4-BE49-F238E27FC236}">
                <a16:creationId xmlns:a16="http://schemas.microsoft.com/office/drawing/2014/main" id="{36EDA003-00A5-48DD-8C5A-4685D1E98307}"/>
              </a:ext>
            </a:extLst>
          </p:cNvPr>
          <p:cNvSpPr/>
          <p:nvPr/>
        </p:nvSpPr>
        <p:spPr>
          <a:xfrm>
            <a:off x="330428" y="6118288"/>
            <a:ext cx="5408768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Aftale om en markant styrkelse af erhvervsuddannelserne</a:t>
            </a:r>
          </a:p>
        </p:txBody>
      </p:sp>
      <p:sp>
        <p:nvSpPr>
          <p:cNvPr id="172" name="Rektangel 171">
            <a:extLst>
              <a:ext uri="{FF2B5EF4-FFF2-40B4-BE49-F238E27FC236}">
                <a16:creationId xmlns:a16="http://schemas.microsoft.com/office/drawing/2014/main" id="{CC114FF5-D94A-4FD4-859C-FB3705B839FF}"/>
              </a:ext>
            </a:extLst>
          </p:cNvPr>
          <p:cNvSpPr/>
          <p:nvPr/>
        </p:nvSpPr>
        <p:spPr>
          <a:xfrm>
            <a:off x="5770594" y="611828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SF</a:t>
            </a:r>
          </a:p>
        </p:txBody>
      </p:sp>
      <p:sp>
        <p:nvSpPr>
          <p:cNvPr id="173" name="Rektangel 172">
            <a:extLst>
              <a:ext uri="{FF2B5EF4-FFF2-40B4-BE49-F238E27FC236}">
                <a16:creationId xmlns:a16="http://schemas.microsoft.com/office/drawing/2014/main" id="{1841E5D5-D25D-4784-A8EB-92B8A6FCD8E8}"/>
              </a:ext>
            </a:extLst>
          </p:cNvPr>
          <p:cNvSpPr/>
          <p:nvPr/>
        </p:nvSpPr>
        <p:spPr>
          <a:xfrm>
            <a:off x="6158819" y="611828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EL</a:t>
            </a:r>
          </a:p>
        </p:txBody>
      </p:sp>
      <p:sp>
        <p:nvSpPr>
          <p:cNvPr id="174" name="Rektangel 173">
            <a:extLst>
              <a:ext uri="{FF2B5EF4-FFF2-40B4-BE49-F238E27FC236}">
                <a16:creationId xmlns:a16="http://schemas.microsoft.com/office/drawing/2014/main" id="{D3AABF58-EE70-4DFF-A863-69802AC9E199}"/>
              </a:ext>
            </a:extLst>
          </p:cNvPr>
          <p:cNvSpPr/>
          <p:nvPr/>
        </p:nvSpPr>
        <p:spPr>
          <a:xfrm>
            <a:off x="6539751" y="611828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175" name="Rektangel 174">
            <a:extLst>
              <a:ext uri="{FF2B5EF4-FFF2-40B4-BE49-F238E27FC236}">
                <a16:creationId xmlns:a16="http://schemas.microsoft.com/office/drawing/2014/main" id="{DB387904-5788-45E6-82E4-B366A078D4FD}"/>
              </a:ext>
            </a:extLst>
          </p:cNvPr>
          <p:cNvSpPr/>
          <p:nvPr/>
        </p:nvSpPr>
        <p:spPr>
          <a:xfrm>
            <a:off x="6930798" y="611828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76" name="Rektangel 175">
            <a:extLst>
              <a:ext uri="{FF2B5EF4-FFF2-40B4-BE49-F238E27FC236}">
                <a16:creationId xmlns:a16="http://schemas.microsoft.com/office/drawing/2014/main" id="{E10EE194-95AD-42EC-9AA8-5894DBC4A12D}"/>
              </a:ext>
            </a:extLst>
          </p:cNvPr>
          <p:cNvSpPr/>
          <p:nvPr/>
        </p:nvSpPr>
        <p:spPr>
          <a:xfrm>
            <a:off x="7317354" y="611828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DD</a:t>
            </a:r>
          </a:p>
        </p:txBody>
      </p:sp>
      <p:sp>
        <p:nvSpPr>
          <p:cNvPr id="177" name="Rektangel 176">
            <a:extLst>
              <a:ext uri="{FF2B5EF4-FFF2-40B4-BE49-F238E27FC236}">
                <a16:creationId xmlns:a16="http://schemas.microsoft.com/office/drawing/2014/main" id="{F1654830-8D67-49D1-BE2E-EB0BD3D75A49}"/>
              </a:ext>
            </a:extLst>
          </p:cNvPr>
          <p:cNvSpPr/>
          <p:nvPr/>
        </p:nvSpPr>
        <p:spPr>
          <a:xfrm>
            <a:off x="7698286" y="611828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78" name="Rektangel 177">
            <a:extLst>
              <a:ext uri="{FF2B5EF4-FFF2-40B4-BE49-F238E27FC236}">
                <a16:creationId xmlns:a16="http://schemas.microsoft.com/office/drawing/2014/main" id="{3527B61D-0D88-4378-BC69-0E3551F11A71}"/>
              </a:ext>
            </a:extLst>
          </p:cNvPr>
          <p:cNvSpPr/>
          <p:nvPr/>
        </p:nvSpPr>
        <p:spPr>
          <a:xfrm>
            <a:off x="8081382" y="611828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79" name="Rektangel 178">
            <a:extLst>
              <a:ext uri="{FF2B5EF4-FFF2-40B4-BE49-F238E27FC236}">
                <a16:creationId xmlns:a16="http://schemas.microsoft.com/office/drawing/2014/main" id="{28FCD1E4-07F4-4029-81C3-7BA554E396DF}"/>
              </a:ext>
            </a:extLst>
          </p:cNvPr>
          <p:cNvSpPr/>
          <p:nvPr/>
        </p:nvSpPr>
        <p:spPr>
          <a:xfrm>
            <a:off x="8462228" y="6118288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80" name="Rektangel 179">
            <a:extLst>
              <a:ext uri="{FF2B5EF4-FFF2-40B4-BE49-F238E27FC236}">
                <a16:creationId xmlns:a16="http://schemas.microsoft.com/office/drawing/2014/main" id="{69F8AFD1-6C87-4A00-A773-2B6AECA03F2F}"/>
              </a:ext>
            </a:extLst>
          </p:cNvPr>
          <p:cNvSpPr/>
          <p:nvPr/>
        </p:nvSpPr>
        <p:spPr>
          <a:xfrm>
            <a:off x="330428" y="3516681"/>
            <a:ext cx="5418797" cy="28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lvl="0">
              <a:defRPr/>
            </a:pPr>
            <a:r>
              <a:rPr lang="da-DK" sz="800" dirty="0">
                <a:solidFill>
                  <a:srgbClr val="000000"/>
                </a:solidFill>
              </a:rPr>
              <a:t>SU-reform*</a:t>
            </a:r>
          </a:p>
        </p:txBody>
      </p:sp>
      <p:sp>
        <p:nvSpPr>
          <p:cNvPr id="181" name="Rektangel 180">
            <a:extLst>
              <a:ext uri="{FF2B5EF4-FFF2-40B4-BE49-F238E27FC236}">
                <a16:creationId xmlns:a16="http://schemas.microsoft.com/office/drawing/2014/main" id="{581FC3B9-7BE9-4870-BB9A-8674F2E92FC1}"/>
              </a:ext>
            </a:extLst>
          </p:cNvPr>
          <p:cNvSpPr/>
          <p:nvPr/>
        </p:nvSpPr>
        <p:spPr>
          <a:xfrm>
            <a:off x="5780272" y="351985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SF</a:t>
            </a:r>
          </a:p>
        </p:txBody>
      </p:sp>
      <p:sp>
        <p:nvSpPr>
          <p:cNvPr id="182" name="Rektangel 181">
            <a:extLst>
              <a:ext uri="{FF2B5EF4-FFF2-40B4-BE49-F238E27FC236}">
                <a16:creationId xmlns:a16="http://schemas.microsoft.com/office/drawing/2014/main" id="{9345133F-5303-4427-AC84-0CC96FC86DD5}"/>
              </a:ext>
            </a:extLst>
          </p:cNvPr>
          <p:cNvSpPr/>
          <p:nvPr/>
        </p:nvSpPr>
        <p:spPr>
          <a:xfrm>
            <a:off x="6161107" y="351985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EL</a:t>
            </a:r>
          </a:p>
        </p:txBody>
      </p:sp>
      <p:sp>
        <p:nvSpPr>
          <p:cNvPr id="183" name="Rektangel 182">
            <a:extLst>
              <a:ext uri="{FF2B5EF4-FFF2-40B4-BE49-F238E27FC236}">
                <a16:creationId xmlns:a16="http://schemas.microsoft.com/office/drawing/2014/main" id="{781B0B16-83DA-468A-85A1-EF07128C644D}"/>
              </a:ext>
            </a:extLst>
          </p:cNvPr>
          <p:cNvSpPr/>
          <p:nvPr/>
        </p:nvSpPr>
        <p:spPr>
          <a:xfrm>
            <a:off x="6541942" y="351985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RV</a:t>
            </a:r>
          </a:p>
        </p:txBody>
      </p:sp>
      <p:sp>
        <p:nvSpPr>
          <p:cNvPr id="184" name="Rektangel 183">
            <a:extLst>
              <a:ext uri="{FF2B5EF4-FFF2-40B4-BE49-F238E27FC236}">
                <a16:creationId xmlns:a16="http://schemas.microsoft.com/office/drawing/2014/main" id="{1A945F6E-F269-44C8-8750-5D235E1EC1B9}"/>
              </a:ext>
            </a:extLst>
          </p:cNvPr>
          <p:cNvSpPr/>
          <p:nvPr/>
        </p:nvSpPr>
        <p:spPr>
          <a:xfrm>
            <a:off x="6930798" y="351985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185" name="Rektangel 184">
            <a:extLst>
              <a:ext uri="{FF2B5EF4-FFF2-40B4-BE49-F238E27FC236}">
                <a16:creationId xmlns:a16="http://schemas.microsoft.com/office/drawing/2014/main" id="{7C1B421A-FA83-4C89-84E1-6AB77D2441E6}"/>
              </a:ext>
            </a:extLst>
          </p:cNvPr>
          <p:cNvSpPr/>
          <p:nvPr/>
        </p:nvSpPr>
        <p:spPr>
          <a:xfrm>
            <a:off x="7319654" y="3519859"/>
            <a:ext cx="360000" cy="288000"/>
          </a:xfrm>
          <a:prstGeom prst="rect">
            <a:avLst/>
          </a:prstGeom>
          <a:solidFill>
            <a:srgbClr val="53704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tx1"/>
                </a:solidFill>
              </a:rPr>
              <a:t>DD</a:t>
            </a:r>
          </a:p>
        </p:txBody>
      </p:sp>
      <p:sp>
        <p:nvSpPr>
          <p:cNvPr id="186" name="Rektangel 185">
            <a:extLst>
              <a:ext uri="{FF2B5EF4-FFF2-40B4-BE49-F238E27FC236}">
                <a16:creationId xmlns:a16="http://schemas.microsoft.com/office/drawing/2014/main" id="{79D38B48-0EF6-4040-81AA-1B5600556161}"/>
              </a:ext>
            </a:extLst>
          </p:cNvPr>
          <p:cNvSpPr/>
          <p:nvPr/>
        </p:nvSpPr>
        <p:spPr>
          <a:xfrm>
            <a:off x="7700489" y="3519859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87" name="Rektangel 186">
            <a:extLst>
              <a:ext uri="{FF2B5EF4-FFF2-40B4-BE49-F238E27FC236}">
                <a16:creationId xmlns:a16="http://schemas.microsoft.com/office/drawing/2014/main" id="{AD18781C-F400-4574-83ED-40FDB95ABCD0}"/>
              </a:ext>
            </a:extLst>
          </p:cNvPr>
          <p:cNvSpPr/>
          <p:nvPr/>
        </p:nvSpPr>
        <p:spPr>
          <a:xfrm>
            <a:off x="8081394" y="3519859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88" name="Rektangel 187">
            <a:extLst>
              <a:ext uri="{FF2B5EF4-FFF2-40B4-BE49-F238E27FC236}">
                <a16:creationId xmlns:a16="http://schemas.microsoft.com/office/drawing/2014/main" id="{95FD775B-E6D4-4523-913A-5DB4E660DC1D}"/>
              </a:ext>
            </a:extLst>
          </p:cNvPr>
          <p:cNvSpPr/>
          <p:nvPr/>
        </p:nvSpPr>
        <p:spPr>
          <a:xfrm>
            <a:off x="8462228" y="3519859"/>
            <a:ext cx="360000" cy="288000"/>
          </a:xfrm>
          <a:prstGeom prst="rect">
            <a:avLst/>
          </a:prstGeom>
          <a:solidFill>
            <a:srgbClr val="537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 anchorCtr="0"/>
          <a:lstStyle/>
          <a:p>
            <a:pPr algn="ctr"/>
            <a:r>
              <a:rPr lang="da-DK" sz="800" dirty="0">
                <a:solidFill>
                  <a:schemeClr val="bg1"/>
                </a:solidFill>
              </a:rPr>
              <a:t>DF</a:t>
            </a:r>
          </a:p>
        </p:txBody>
      </p:sp>
      <p:sp>
        <p:nvSpPr>
          <p:cNvPr id="190" name="Rektangel 189">
            <a:extLst>
              <a:ext uri="{FF2B5EF4-FFF2-40B4-BE49-F238E27FC236}">
                <a16:creationId xmlns:a16="http://schemas.microsoft.com/office/drawing/2014/main" id="{1B43EFE0-0A26-444A-A253-9B634FBC1AE8}"/>
              </a:ext>
            </a:extLst>
          </p:cNvPr>
          <p:cNvSpPr/>
          <p:nvPr/>
        </p:nvSpPr>
        <p:spPr>
          <a:xfrm>
            <a:off x="243860" y="6503429"/>
            <a:ext cx="8454867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>
                <a:latin typeface="Arial" panose="020B0604020202020204" pitchFamily="34" charset="0"/>
              </a:rPr>
              <a:t>* Regeringen blev d. 18 december 2023 enige med K, LA og DF om en SU-reform, der træder i kraft efter et valg. Der foreligger ikke en aftaletekst herom. </a:t>
            </a:r>
          </a:p>
        </p:txBody>
      </p:sp>
    </p:spTree>
    <p:extLst>
      <p:ext uri="{BB962C8B-B14F-4D97-AF65-F5344CB8AC3E}">
        <p14:creationId xmlns:p14="http://schemas.microsoft.com/office/powerpoint/2010/main" val="41645852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STM RGB-farver">
      <a:dk1>
        <a:srgbClr val="000000"/>
      </a:dk1>
      <a:lt1>
        <a:srgbClr val="FFFFFF"/>
      </a:lt1>
      <a:dk2>
        <a:srgbClr val="5B5C49"/>
      </a:dk2>
      <a:lt2>
        <a:srgbClr val="9D2234"/>
      </a:lt2>
      <a:accent1>
        <a:srgbClr val="A69F88"/>
      </a:accent1>
      <a:accent2>
        <a:srgbClr val="D1CCBD"/>
      </a:accent2>
      <a:accent3>
        <a:srgbClr val="4C363A"/>
      </a:accent3>
      <a:accent4>
        <a:srgbClr val="A38D91"/>
      </a:accent4>
      <a:accent5>
        <a:srgbClr val="D0C3C5"/>
      </a:accent5>
      <a:accent6>
        <a:srgbClr val="243746"/>
      </a:accent6>
      <a:hlink>
        <a:srgbClr val="869CAE"/>
      </a:hlink>
      <a:folHlink>
        <a:srgbClr val="BFCE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0000" tIns="90000" rIns="90000" bIns="90000" rtlCol="0" anchor="t" anchorCtr="0"/>
      <a:lstStyle>
        <a:defPPr algn="l"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STM RGB-farver">
      <a:dk1>
        <a:srgbClr val="000000"/>
      </a:dk1>
      <a:lt1>
        <a:srgbClr val="FFFFFF"/>
      </a:lt1>
      <a:dk2>
        <a:srgbClr val="5B5C49"/>
      </a:dk2>
      <a:lt2>
        <a:srgbClr val="9D2234"/>
      </a:lt2>
      <a:accent1>
        <a:srgbClr val="A69F88"/>
      </a:accent1>
      <a:accent2>
        <a:srgbClr val="D1CCBD"/>
      </a:accent2>
      <a:accent3>
        <a:srgbClr val="4C363A"/>
      </a:accent3>
      <a:accent4>
        <a:srgbClr val="A38D91"/>
      </a:accent4>
      <a:accent5>
        <a:srgbClr val="D0C3C5"/>
      </a:accent5>
      <a:accent6>
        <a:srgbClr val="243746"/>
      </a:accent6>
      <a:hlink>
        <a:srgbClr val="869CAE"/>
      </a:hlink>
      <a:folHlink>
        <a:srgbClr val="BFCE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0000" tIns="90000" rIns="90000" bIns="90000" rtlCol="0" anchor="t" anchorCtr="0"/>
      <a:lstStyle>
        <a:defPPr algn="l"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sministeriets PowerPoint-skabelon_til print_juni2023.pptx" id="{9B6D8B19-2E03-4B9C-A6A2-66FB43D080B3}" vid="{857EF002-6C76-48C4-A062-FCF30BB0B6D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8fef7e9137e44eff8cf4631ce04e63e1</Template>
  <TotalTime>99</TotalTime>
  <Words>441</Words>
  <Application>Microsoft Office PowerPoint</Application>
  <PresentationFormat>Skærmshow (4:3)</PresentationFormat>
  <Paragraphs>169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Verdana</vt:lpstr>
      <vt:lpstr>1_Office-tema</vt:lpstr>
      <vt:lpstr>2_Office-tema</vt:lpstr>
      <vt:lpstr>Parlamentarisk status pr. 6. maj 2025   </vt:lpstr>
      <vt:lpstr>Uddannelse</vt:lpstr>
      <vt:lpstr>Baggrund: Aftaler på uddannelsesområdet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Statsministeriets PowerPoint-skabelon</dc:title>
  <dc:creator>Helene Harslett Petersen</dc:creator>
  <cp:lastModifiedBy>Helene Harslett Petersen</cp:lastModifiedBy>
  <cp:revision>38</cp:revision>
  <cp:lastPrinted>2025-05-07T18:30:36Z</cp:lastPrinted>
  <dcterms:created xsi:type="dcterms:W3CDTF">2025-05-06T13:30:42Z</dcterms:created>
  <dcterms:modified xsi:type="dcterms:W3CDTF">2025-09-09T14:25:21Z</dcterms:modified>
</cp:coreProperties>
</file>