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0" r:id="rId2"/>
    <p:sldId id="258" r:id="rId3"/>
    <p:sldId id="259" r:id="rId4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ne Ehrenreich Riis" initials="TER" lastIdx="3" clrIdx="0">
    <p:extLst>
      <p:ext uri="{19B8F6BF-5375-455C-9EA6-DF929625EA0E}">
        <p15:presenceInfo xmlns:p15="http://schemas.microsoft.com/office/powerpoint/2012/main" userId="S-1-5-21-2100284113-1573851820-878952375-251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044"/>
    <a:srgbClr val="719B50"/>
    <a:srgbClr val="D1CCBD"/>
    <a:srgbClr val="D0C3C5"/>
    <a:srgbClr val="BFCED6"/>
    <a:srgbClr val="000000"/>
    <a:srgbClr val="869CAE"/>
    <a:srgbClr val="A69F88"/>
    <a:srgbClr val="FFB600"/>
    <a:srgbClr val="9D2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6405"/>
  </p:normalViewPr>
  <p:slideViewPr>
    <p:cSldViewPr snapToGrid="0" showGuides="1">
      <p:cViewPr varScale="1">
        <p:scale>
          <a:sx n="139" d="100"/>
          <a:sy n="139" d="100"/>
        </p:scale>
        <p:origin x="12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7" d="100"/>
          <a:sy n="117" d="100"/>
        </p:scale>
        <p:origin x="25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53704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96-49FD-BF1A-54A3F321B897}"/>
              </c:ext>
            </c:extLst>
          </c:dPt>
          <c:dPt>
            <c:idx val="1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96-49FD-BF1A-54A3F321B897}"/>
              </c:ext>
            </c:extLst>
          </c:dPt>
          <c:dPt>
            <c:idx val="2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96-49FD-BF1A-54A3F321B897}"/>
              </c:ext>
            </c:extLst>
          </c:dPt>
          <c:dPt>
            <c:idx val="3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96-49FD-BF1A-54A3F321B897}"/>
              </c:ext>
            </c:extLst>
          </c:dPt>
          <c:dPt>
            <c:idx val="4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96-49FD-BF1A-54A3F321B897}"/>
              </c:ext>
            </c:extLst>
          </c:dPt>
          <c:dPt>
            <c:idx val="5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96-49FD-BF1A-54A3F321B897}"/>
              </c:ext>
            </c:extLst>
          </c:dPt>
          <c:dPt>
            <c:idx val="6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196-49FD-BF1A-54A3F321B897}"/>
              </c:ext>
            </c:extLst>
          </c:dPt>
          <c:dPt>
            <c:idx val="7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196-49FD-BF1A-54A3F321B8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da-DK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'Ark1'!$A$2:$A$9</c:f>
              <c:strCache>
                <c:ptCount val="8"/>
                <c:pt idx="0">
                  <c:v>K</c:v>
                </c:pt>
                <c:pt idx="1">
                  <c:v>RV</c:v>
                </c:pt>
                <c:pt idx="2">
                  <c:v>SF</c:v>
                </c:pt>
                <c:pt idx="3">
                  <c:v>LA</c:v>
                </c:pt>
                <c:pt idx="4">
                  <c:v>DF</c:v>
                </c:pt>
                <c:pt idx="5">
                  <c:v>DD</c:v>
                </c:pt>
                <c:pt idx="6">
                  <c:v>EL</c:v>
                </c:pt>
                <c:pt idx="7">
                  <c:v>AL</c:v>
                </c:pt>
              </c:strCache>
            </c:strRef>
          </c:cat>
          <c:val>
            <c:numRef>
              <c:f>'Ark1'!$B$2:$B$9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196-49FD-BF1A-54A3F321B8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78802752"/>
        <c:axId val="417202424"/>
      </c:barChart>
      <c:catAx>
        <c:axId val="77880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da-DK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17202424"/>
        <c:crosses val="autoZero"/>
        <c:auto val="1"/>
        <c:lblAlgn val="ctr"/>
        <c:lblOffset val="100"/>
        <c:noMultiLvlLbl val="0"/>
      </c:catAx>
      <c:valAx>
        <c:axId val="417202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880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da-DK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37441141942201E-2"/>
          <c:y val="5.4703074297112485E-2"/>
          <c:w val="0.88091470950834805"/>
          <c:h val="0.89059385140577507"/>
        </c:manualLayout>
      </c:layout>
      <c:doughnutChart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tx2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rgbClr val="719B50">
                  <a:alpha val="2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3A-4CBA-BCE9-8CA3F48824AA}"/>
              </c:ext>
            </c:extLst>
          </c:dPt>
          <c:dPt>
            <c:idx val="1"/>
            <c:bubble3D val="0"/>
            <c:spPr>
              <a:solidFill>
                <a:srgbClr val="719B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3A-4CBA-BCE9-8CA3F48824A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5D3A-4CBA-BCE9-8CA3F48824AA}"/>
              </c:ext>
            </c:extLst>
          </c:dPt>
          <c:cat>
            <c:strRef>
              <c:f>'Ark1'!$A$2:$A$4</c:f>
              <c:strCache>
                <c:ptCount val="3"/>
                <c:pt idx="0">
                  <c:v>Rød eller blå</c:v>
                </c:pt>
                <c:pt idx="1">
                  <c:v>Røde og blå </c:v>
                </c:pt>
                <c:pt idx="2">
                  <c:v>Øvrige 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3A-4CBA-BCE9-8CA3F4882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BF02D6-EBC2-42B3-A919-D2AE4A04AF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DEBA749-5B40-457B-9E41-144B94B829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9C84615-8134-4873-A150-E6D2978E3D17}" type="datetimeFigureOut">
              <a:rPr lang="da-DK" smtClean="0"/>
              <a:t>12-09-2025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15A85D-F856-4BBA-93C6-E41AD88CA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FDC66B2-819F-495A-99BE-733A68188F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1F54710-B8B5-47B2-ABB7-8390230662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879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355A69E-0110-B945-9235-A3A04FAB5872}" type="datetimeFigureOut">
              <a:rPr lang="da-DK" smtClean="0"/>
              <a:t>12-09-2025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3F12E92-A38C-4C4E-9722-1609F4E6F9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989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0501FA3-0C1E-2795-01E9-4E6067770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2219104"/>
            <a:ext cx="7200000" cy="252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titel (to til </a:t>
            </a:r>
            <a:br>
              <a:rPr lang="da-DK" dirty="0"/>
            </a:br>
            <a:r>
              <a:rPr lang="da-DK" dirty="0"/>
              <a:t>tre linjer)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5044998"/>
            <a:ext cx="6480000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en undertitel (maks. én. linje)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5D55C7F-9D39-08B6-1276-23455323C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710893"/>
            <a:ext cx="3600000" cy="15234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skrive en dato, sted, begivenhed eller lign.</a:t>
            </a:r>
          </a:p>
        </p:txBody>
      </p:sp>
    </p:spTree>
    <p:extLst>
      <p:ext uri="{BB962C8B-B14F-4D97-AF65-F5344CB8AC3E}">
        <p14:creationId xmlns:p14="http://schemas.microsoft.com/office/powerpoint/2010/main" val="1134504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38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B94E14A-E1EC-ECEF-7A74-636CDABDD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2219104"/>
            <a:ext cx="7200000" cy="252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titel (to til </a:t>
            </a:r>
            <a:br>
              <a:rPr lang="da-DK" dirty="0"/>
            </a:br>
            <a:r>
              <a:rPr lang="da-DK" dirty="0"/>
              <a:t>tre linjer)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5044998"/>
            <a:ext cx="6480000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en undertitel (maks. én. linje)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5D55C7F-9D39-08B6-1276-23455323C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710893"/>
            <a:ext cx="3600000" cy="15234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skrive en dato, sted, begivenhed eller lign.</a:t>
            </a:r>
          </a:p>
        </p:txBody>
      </p:sp>
    </p:spTree>
    <p:extLst>
      <p:ext uri="{BB962C8B-B14F-4D97-AF65-F5344CB8AC3E}">
        <p14:creationId xmlns:p14="http://schemas.microsoft.com/office/powerpoint/2010/main" val="56613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A9E0FED-FE40-C740-D78B-570C85258D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826482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BBFB361-4C7D-3C7F-EF18-56BE57933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399231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C91789B-22F6-4267-CC8A-7F763535F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513400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156A2A6-13F4-30EA-F204-F67326E7F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28" y="339953"/>
            <a:ext cx="7200000" cy="72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en lang overskrift på hele to meget lange linjer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484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9337056-0E3F-0947-6DE5-07CC9D98B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28" y="340409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en overskrift (maks. én linje)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16BE1E2D-05B5-6091-A04E-D7BBE44825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428" y="742552"/>
            <a:ext cx="67818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skrive en underoverskrift (maks. én linje)</a:t>
            </a:r>
          </a:p>
        </p:txBody>
      </p:sp>
    </p:spTree>
    <p:extLst>
      <p:ext uri="{BB962C8B-B14F-4D97-AF65-F5344CB8AC3E}">
        <p14:creationId xmlns:p14="http://schemas.microsoft.com/office/powerpoint/2010/main" val="59186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F169B3C-1A8A-82BE-8580-08994BD2F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med større arbejdsområ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934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3" userDrawn="1">
          <p15:clr>
            <a:srgbClr val="FBAE40"/>
          </p15:clr>
        </p15:guide>
        <p15:guide id="2" pos="5647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420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27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0AFF70-F399-A143-B70E-04639D40791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88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6" r:id="rId3"/>
    <p:sldLayoutId id="2147483677" r:id="rId4"/>
    <p:sldLayoutId id="2147483678" r:id="rId5"/>
    <p:sldLayoutId id="2147483674" r:id="rId6"/>
    <p:sldLayoutId id="2147483666" r:id="rId7"/>
    <p:sldLayoutId id="2147483667" r:id="rId8"/>
    <p:sldLayoutId id="214748367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5" pos="5556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19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12CE9D0-2BFF-4635-8EE6-A523F840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548" y="6019498"/>
            <a:ext cx="2020341" cy="69097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2192852-D309-49E6-AE5B-259B388E683E}"/>
              </a:ext>
            </a:extLst>
          </p:cNvPr>
          <p:cNvSpPr txBox="1">
            <a:spLocks/>
          </p:cNvSpPr>
          <p:nvPr/>
        </p:nvSpPr>
        <p:spPr>
          <a:xfrm>
            <a:off x="317272" y="1114606"/>
            <a:ext cx="8858249" cy="23876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0" kern="120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Beskæftigelse</a:t>
            </a:r>
            <a:endParaRPr kumimoji="0" lang="da-DK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5905C7E8-E23D-4EFA-A598-D94298418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" y="3968750"/>
            <a:ext cx="6372225" cy="126047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0" dirty="0"/>
              <a:t>Parlamentarisk status pr. 1. maj 2025</a:t>
            </a:r>
            <a:br>
              <a:rPr lang="da-DK" b="0"/>
            </a:br>
            <a:br>
              <a:rPr lang="da-DK" b="0" dirty="0"/>
            </a:br>
            <a:br>
              <a:rPr lang="da-DK" b="0" dirty="0"/>
            </a:br>
            <a:endParaRPr lang="da-DK" b="0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557EA98D-0D61-4323-91A6-1486BEB52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946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752CD-5287-4281-8B5A-3EA18A68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Beskæftigelse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3C7DE1B-8A45-4C9E-888A-9DE2D1632C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427" y="742552"/>
            <a:ext cx="8296737" cy="288000"/>
          </a:xfrm>
        </p:spPr>
        <p:txBody>
          <a:bodyPr/>
          <a:lstStyle/>
          <a:p>
            <a:r>
              <a:rPr lang="da-DK" dirty="0"/>
              <a:t>Et mere enkelt beskæftigelsessystem, hvor flere er med i arbejdsfællesskabet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818D457-2878-4CA3-9078-0F8FFB0099D5}"/>
              </a:ext>
            </a:extLst>
          </p:cNvPr>
          <p:cNvSpPr/>
          <p:nvPr/>
        </p:nvSpPr>
        <p:spPr>
          <a:xfrm>
            <a:off x="315793" y="1628775"/>
            <a:ext cx="4315053" cy="4572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algn="l"/>
            <a:endParaRPr lang="da-DK" sz="1100" dirty="0">
              <a:solidFill>
                <a:schemeClr val="tx1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BE36EE5-8CEB-4358-8DBD-619DF5786387}"/>
              </a:ext>
            </a:extLst>
          </p:cNvPr>
          <p:cNvSpPr txBox="1"/>
          <p:nvPr/>
        </p:nvSpPr>
        <p:spPr>
          <a:xfrm>
            <a:off x="1852348" y="2028531"/>
            <a:ext cx="11001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3200" b="1" dirty="0"/>
              <a:t>10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A1B6ED4-89BE-42A0-A4B8-82761E3BBBFF}"/>
              </a:ext>
            </a:extLst>
          </p:cNvPr>
          <p:cNvSpPr txBox="1"/>
          <p:nvPr/>
        </p:nvSpPr>
        <p:spPr>
          <a:xfrm>
            <a:off x="1724489" y="2558104"/>
            <a:ext cx="1350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dirty="0"/>
              <a:t>AFTALER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9788F791-202A-45FC-82E6-F330B93F2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246" y="3449340"/>
            <a:ext cx="265014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defTabSz="914412" fontAlgn="base">
              <a:spcBef>
                <a:spcPts val="720"/>
              </a:spcBef>
              <a:spcAft>
                <a:spcPct val="0"/>
              </a:spcAft>
              <a:defRPr/>
            </a:pPr>
            <a:r>
              <a:rPr lang="da-DK" sz="1100" b="1" kern="0" dirty="0">
                <a:latin typeface="Arial Black" panose="020B0604020202020204" pitchFamily="34" charset="0"/>
                <a:cs typeface="Arial Black" panose="020B0604020202020204" pitchFamily="34" charset="0"/>
                <a:sym typeface="Verdana"/>
              </a:rPr>
              <a:t>Partiernes tilslutning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4E8DD10-B349-4BE1-A134-DD363C075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134940"/>
              </p:ext>
            </p:extLst>
          </p:nvPr>
        </p:nvGraphicFramePr>
        <p:xfrm>
          <a:off x="739692" y="3721608"/>
          <a:ext cx="3465576" cy="222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ktangel 8">
            <a:extLst>
              <a:ext uri="{FF2B5EF4-FFF2-40B4-BE49-F238E27FC236}">
                <a16:creationId xmlns:a16="http://schemas.microsoft.com/office/drawing/2014/main" id="{76FC7124-0A7F-467E-9428-55F47B0B936B}"/>
              </a:ext>
            </a:extLst>
          </p:cNvPr>
          <p:cNvSpPr/>
          <p:nvPr/>
        </p:nvSpPr>
        <p:spPr>
          <a:xfrm>
            <a:off x="4687213" y="3940649"/>
            <a:ext cx="4140994" cy="22556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BACA932-3B8B-46BC-9105-AEC0A330FAA8}"/>
              </a:ext>
            </a:extLst>
          </p:cNvPr>
          <p:cNvSpPr/>
          <p:nvPr/>
        </p:nvSpPr>
        <p:spPr>
          <a:xfrm>
            <a:off x="4679156" y="1628775"/>
            <a:ext cx="4140994" cy="22556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D7C0AAB0-DD24-4525-A8A4-2096524CE3D2}"/>
              </a:ext>
            </a:extLst>
          </p:cNvPr>
          <p:cNvSpPr txBox="1"/>
          <p:nvPr/>
        </p:nvSpPr>
        <p:spPr>
          <a:xfrm>
            <a:off x="6502909" y="2684146"/>
            <a:ext cx="188405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100" dirty="0"/>
              <a:t>8 ud af 10 aftaler, svarende til 80 pct., er indgået med partier fra begge sider af den politiske midte. </a:t>
            </a:r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5CB2CDAD-00CC-4EC0-BDCF-B10B3C9D5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340716"/>
              </p:ext>
            </p:extLst>
          </p:nvPr>
        </p:nvGraphicFramePr>
        <p:xfrm>
          <a:off x="4958181" y="1885732"/>
          <a:ext cx="1353995" cy="1732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ktangel 28">
            <a:extLst>
              <a:ext uri="{FF2B5EF4-FFF2-40B4-BE49-F238E27FC236}">
                <a16:creationId xmlns:a16="http://schemas.microsoft.com/office/drawing/2014/main" id="{E2046493-16DD-4304-8B18-A800F437E48F}"/>
              </a:ext>
            </a:extLst>
          </p:cNvPr>
          <p:cNvSpPr/>
          <p:nvPr/>
        </p:nvSpPr>
        <p:spPr>
          <a:xfrm>
            <a:off x="6326308" y="2028223"/>
            <a:ext cx="2006658" cy="971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3200" b="1" dirty="0">
                <a:solidFill>
                  <a:srgbClr val="000000"/>
                </a:solidFill>
                <a:latin typeface="Arial" panose="020B0604020202020204"/>
              </a:rPr>
              <a:t>80</a:t>
            </a: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pct.</a:t>
            </a:r>
          </a:p>
        </p:txBody>
      </p:sp>
      <p:sp>
        <p:nvSpPr>
          <p:cNvPr id="30" name="Pladsholder til slidenummer 29">
            <a:extLst>
              <a:ext uri="{FF2B5EF4-FFF2-40B4-BE49-F238E27FC236}">
                <a16:creationId xmlns:a16="http://schemas.microsoft.com/office/drawing/2014/main" id="{D699A771-6B13-4976-A806-3A909C77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2</a:t>
            </a:fld>
            <a:endParaRPr lang="da-DK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C9E3091-93B6-429B-9E53-5670524E1680}"/>
              </a:ext>
            </a:extLst>
          </p:cNvPr>
          <p:cNvSpPr/>
          <p:nvPr/>
        </p:nvSpPr>
        <p:spPr>
          <a:xfrm>
            <a:off x="276177" y="6270883"/>
            <a:ext cx="8454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dirty="0" err="1">
                <a:latin typeface="Arial" panose="020B0604020202020204" pitchFamily="34" charset="0"/>
              </a:rPr>
              <a:t>Anm</a:t>
            </a:r>
            <a:r>
              <a:rPr lang="da-DK" sz="900" dirty="0">
                <a:latin typeface="Arial" panose="020B0604020202020204" pitchFamily="34" charset="0"/>
              </a:rPr>
              <a:t>.: 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</a:rPr>
              <a:t>Opgørelsen omfatter som udgangspunkt aftaler mellem regeringen og partier i Folketinget, hvor der er offentliggjort en aftaletekst – herunder stemmeaftaler og aftaler, der udmønter og justerer eksisterende politiske forlig. </a:t>
            </a:r>
            <a:r>
              <a:rPr lang="da-DK" sz="900">
                <a:solidFill>
                  <a:srgbClr val="000000"/>
                </a:solidFill>
                <a:latin typeface="Arial" panose="020B0604020202020204" pitchFamily="34" charset="0"/>
              </a:rPr>
              <a:t>Opgørelsen er baseret på ministeriernes indmelding af aftaler. </a:t>
            </a:r>
            <a:endParaRPr lang="da-DK" sz="900" dirty="0">
              <a:latin typeface="Arial" panose="020B0604020202020204" pitchFamily="34" charset="0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B1C4712-5664-47CA-BAD2-8EC5DCB406A7}"/>
              </a:ext>
            </a:extLst>
          </p:cNvPr>
          <p:cNvSpPr/>
          <p:nvPr/>
        </p:nvSpPr>
        <p:spPr>
          <a:xfrm>
            <a:off x="5408443" y="4413438"/>
            <a:ext cx="2698534" cy="116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3200" b="1" dirty="0">
                <a:solidFill>
                  <a:srgbClr val="000000"/>
                </a:solidFill>
                <a:latin typeface="Arial" panose="020B0604020202020204"/>
              </a:rPr>
              <a:t>8</a:t>
            </a:r>
            <a:r>
              <a:rPr lang="da-DK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>
                <a:solidFill>
                  <a:srgbClr val="000000"/>
                </a:solidFill>
                <a:latin typeface="Arial" panose="020B0604020202020204"/>
              </a:rPr>
              <a:t>Forskellige konstellationer er der </a:t>
            </a:r>
            <a:br>
              <a:rPr lang="da-DK" sz="11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da-DK" sz="1100" dirty="0">
                <a:solidFill>
                  <a:srgbClr val="000000"/>
                </a:solidFill>
                <a:latin typeface="Arial" panose="020B0604020202020204"/>
              </a:rPr>
              <a:t>brugt til at indgå de 10 aftaler på beskæftigelsesområdet </a:t>
            </a:r>
            <a:endParaRPr kumimoji="0" lang="da-DK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23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EA6DD-F8A9-4401-9551-E28B77AF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Baggrund: Aftaler på beskæftigelsesområdet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C19F26A-8838-4EEC-80DF-9E877F63101E}"/>
              </a:ext>
            </a:extLst>
          </p:cNvPr>
          <p:cNvSpPr/>
          <p:nvPr/>
        </p:nvSpPr>
        <p:spPr>
          <a:xfrm>
            <a:off x="332802" y="1632757"/>
            <a:ext cx="5292000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en fremtidssikret arbejdsmiljøindsats og indsats mod social dumping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CDDA5F1-5AE9-4FE4-AAFA-AC0952FEB2DA}"/>
              </a:ext>
            </a:extLst>
          </p:cNvPr>
          <p:cNvSpPr/>
          <p:nvPr/>
        </p:nvSpPr>
        <p:spPr>
          <a:xfrm>
            <a:off x="332802" y="1942714"/>
            <a:ext cx="5292000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Nyt kontanthjælpssystem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5C9AF00-395D-4E3F-96D8-E894B7C5EB29}"/>
              </a:ext>
            </a:extLst>
          </p:cNvPr>
          <p:cNvSpPr/>
          <p:nvPr/>
        </p:nvSpPr>
        <p:spPr>
          <a:xfrm>
            <a:off x="332802" y="2252671"/>
            <a:ext cx="5292000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en ny arbejdspligt (krav til borgere som ikke opfylder optjeningsregler)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1A6BCC7-8A41-4E8F-9FEA-83F984F9A50D}"/>
              </a:ext>
            </a:extLst>
          </p:cNvPr>
          <p:cNvSpPr/>
          <p:nvPr/>
        </p:nvSpPr>
        <p:spPr>
          <a:xfrm>
            <a:off x="332802" y="2562628"/>
            <a:ext cx="5292000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skærpede optjeningsregler for kontanthjælp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9CC0575-3570-4D7B-836F-51EF95E53EA8}"/>
              </a:ext>
            </a:extLst>
          </p:cNvPr>
          <p:cNvSpPr/>
          <p:nvPr/>
        </p:nvSpPr>
        <p:spPr>
          <a:xfrm>
            <a:off x="5662183" y="162877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70F50DF-BBBD-4E44-A392-9D5F2E676F1D}"/>
              </a:ext>
            </a:extLst>
          </p:cNvPr>
          <p:cNvSpPr/>
          <p:nvPr/>
        </p:nvSpPr>
        <p:spPr>
          <a:xfrm>
            <a:off x="6051039" y="162877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7127DC8-FA04-45C2-9BB2-B5895C1254F1}"/>
              </a:ext>
            </a:extLst>
          </p:cNvPr>
          <p:cNvSpPr/>
          <p:nvPr/>
        </p:nvSpPr>
        <p:spPr>
          <a:xfrm>
            <a:off x="6439895" y="162877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99A3AB4-9BBD-4CB7-9732-8FB1F2B47FF5}"/>
              </a:ext>
            </a:extLst>
          </p:cNvPr>
          <p:cNvSpPr/>
          <p:nvPr/>
        </p:nvSpPr>
        <p:spPr>
          <a:xfrm>
            <a:off x="6828751" y="162877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9B8224E-FFA2-4FE9-AEDA-9C8E253B0F57}"/>
              </a:ext>
            </a:extLst>
          </p:cNvPr>
          <p:cNvSpPr/>
          <p:nvPr/>
        </p:nvSpPr>
        <p:spPr>
          <a:xfrm>
            <a:off x="7217607" y="162877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3F85477-0B5C-4F04-BCAE-03F95FCAF3E5}"/>
              </a:ext>
            </a:extLst>
          </p:cNvPr>
          <p:cNvSpPr/>
          <p:nvPr/>
        </p:nvSpPr>
        <p:spPr>
          <a:xfrm>
            <a:off x="7606463" y="162877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5D92A07-5539-45C2-A265-EB57AA4BC212}"/>
              </a:ext>
            </a:extLst>
          </p:cNvPr>
          <p:cNvSpPr/>
          <p:nvPr/>
        </p:nvSpPr>
        <p:spPr>
          <a:xfrm>
            <a:off x="7995319" y="162877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C398A65-A5FC-4D15-99DE-7846BA0CE136}"/>
              </a:ext>
            </a:extLst>
          </p:cNvPr>
          <p:cNvSpPr/>
          <p:nvPr/>
        </p:nvSpPr>
        <p:spPr>
          <a:xfrm>
            <a:off x="8381426" y="162877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EB752DB-BBAA-4203-8558-3F4B1DBC558C}"/>
              </a:ext>
            </a:extLst>
          </p:cNvPr>
          <p:cNvSpPr/>
          <p:nvPr/>
        </p:nvSpPr>
        <p:spPr>
          <a:xfrm>
            <a:off x="5662183" y="193815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8BDC0E4-96BD-47F4-9373-76B974991E47}"/>
              </a:ext>
            </a:extLst>
          </p:cNvPr>
          <p:cNvSpPr/>
          <p:nvPr/>
        </p:nvSpPr>
        <p:spPr>
          <a:xfrm>
            <a:off x="6051039" y="193815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0D8ED3A-AC30-4E3C-8E42-5905C73FED0F}"/>
              </a:ext>
            </a:extLst>
          </p:cNvPr>
          <p:cNvSpPr/>
          <p:nvPr/>
        </p:nvSpPr>
        <p:spPr>
          <a:xfrm>
            <a:off x="6439895" y="193815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17A1C65-CA73-4CED-B9D4-44B0B8A2ED43}"/>
              </a:ext>
            </a:extLst>
          </p:cNvPr>
          <p:cNvSpPr/>
          <p:nvPr/>
        </p:nvSpPr>
        <p:spPr>
          <a:xfrm>
            <a:off x="6828751" y="193815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53488C8-493A-4D1A-A6BD-7CF9C920CD5D}"/>
              </a:ext>
            </a:extLst>
          </p:cNvPr>
          <p:cNvSpPr/>
          <p:nvPr/>
        </p:nvSpPr>
        <p:spPr>
          <a:xfrm>
            <a:off x="7217607" y="193815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D365514-DBEC-4926-9C0A-2AA6802DAA9D}"/>
              </a:ext>
            </a:extLst>
          </p:cNvPr>
          <p:cNvSpPr/>
          <p:nvPr/>
        </p:nvSpPr>
        <p:spPr>
          <a:xfrm>
            <a:off x="7606463" y="193815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0B68594-C76C-4C07-9C3B-2401641375B9}"/>
              </a:ext>
            </a:extLst>
          </p:cNvPr>
          <p:cNvSpPr/>
          <p:nvPr/>
        </p:nvSpPr>
        <p:spPr>
          <a:xfrm>
            <a:off x="7995319" y="193815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6FB9AE4-79FB-4FC6-87B7-6163BA93671A}"/>
              </a:ext>
            </a:extLst>
          </p:cNvPr>
          <p:cNvSpPr/>
          <p:nvPr/>
        </p:nvSpPr>
        <p:spPr>
          <a:xfrm>
            <a:off x="8381426" y="193815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8F29B79F-37C6-41D4-A1C7-021B2A98EE54}"/>
              </a:ext>
            </a:extLst>
          </p:cNvPr>
          <p:cNvSpPr/>
          <p:nvPr/>
        </p:nvSpPr>
        <p:spPr>
          <a:xfrm>
            <a:off x="5662183" y="224753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SF</a:t>
            </a:r>
            <a:endParaRPr lang="da-DK" sz="1050" dirty="0">
              <a:solidFill>
                <a:schemeClr val="tx1"/>
              </a:solidFill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C2F58AAB-1840-4022-AF26-AF30B76123AF}"/>
              </a:ext>
            </a:extLst>
          </p:cNvPr>
          <p:cNvSpPr/>
          <p:nvPr/>
        </p:nvSpPr>
        <p:spPr>
          <a:xfrm>
            <a:off x="6051039" y="224753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E70BC95-907F-4D40-934C-A5B9AEF314CE}"/>
              </a:ext>
            </a:extLst>
          </p:cNvPr>
          <p:cNvSpPr/>
          <p:nvPr/>
        </p:nvSpPr>
        <p:spPr>
          <a:xfrm>
            <a:off x="6439895" y="224753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RV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48B72831-60BF-4CD0-9C47-A2637A70C1EE}"/>
              </a:ext>
            </a:extLst>
          </p:cNvPr>
          <p:cNvSpPr/>
          <p:nvPr/>
        </p:nvSpPr>
        <p:spPr>
          <a:xfrm>
            <a:off x="6828751" y="224753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64345975-D0B5-48CF-810D-7267DB2C7AFC}"/>
              </a:ext>
            </a:extLst>
          </p:cNvPr>
          <p:cNvSpPr/>
          <p:nvPr/>
        </p:nvSpPr>
        <p:spPr>
          <a:xfrm>
            <a:off x="7217607" y="224753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3423191-C13F-40D1-9ACC-92985E564367}"/>
              </a:ext>
            </a:extLst>
          </p:cNvPr>
          <p:cNvSpPr/>
          <p:nvPr/>
        </p:nvSpPr>
        <p:spPr>
          <a:xfrm>
            <a:off x="7606463" y="224753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F85ED0B-172C-4BEB-89E3-C24D55B94569}"/>
              </a:ext>
            </a:extLst>
          </p:cNvPr>
          <p:cNvSpPr/>
          <p:nvPr/>
        </p:nvSpPr>
        <p:spPr>
          <a:xfrm>
            <a:off x="7995319" y="224753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K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DBC931C-3284-4BF8-A167-7F162E0F51E2}"/>
              </a:ext>
            </a:extLst>
          </p:cNvPr>
          <p:cNvSpPr/>
          <p:nvPr/>
        </p:nvSpPr>
        <p:spPr>
          <a:xfrm>
            <a:off x="8381426" y="224753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051D34C7-FC65-4CFE-94E0-AAC8236A8431}"/>
              </a:ext>
            </a:extLst>
          </p:cNvPr>
          <p:cNvSpPr/>
          <p:nvPr/>
        </p:nvSpPr>
        <p:spPr>
          <a:xfrm>
            <a:off x="5662183" y="255691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SF</a:t>
            </a:r>
            <a:endParaRPr lang="da-DK" sz="1050" dirty="0">
              <a:solidFill>
                <a:schemeClr val="tx1"/>
              </a:solidFill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52DB4D09-37CD-4E34-B95B-36FA7BB04BFF}"/>
              </a:ext>
            </a:extLst>
          </p:cNvPr>
          <p:cNvSpPr/>
          <p:nvPr/>
        </p:nvSpPr>
        <p:spPr>
          <a:xfrm>
            <a:off x="6051039" y="255691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CA999519-B34A-425D-83B3-887AECE701CF}"/>
              </a:ext>
            </a:extLst>
          </p:cNvPr>
          <p:cNvSpPr/>
          <p:nvPr/>
        </p:nvSpPr>
        <p:spPr>
          <a:xfrm>
            <a:off x="6439895" y="255691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RV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89505C58-450C-4347-AD18-953034E217E5}"/>
              </a:ext>
            </a:extLst>
          </p:cNvPr>
          <p:cNvSpPr/>
          <p:nvPr/>
        </p:nvSpPr>
        <p:spPr>
          <a:xfrm>
            <a:off x="6828751" y="255691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3BFF6D6-257B-4250-B6DE-C2585427595B}"/>
              </a:ext>
            </a:extLst>
          </p:cNvPr>
          <p:cNvSpPr/>
          <p:nvPr/>
        </p:nvSpPr>
        <p:spPr>
          <a:xfrm>
            <a:off x="7217607" y="255691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B2DF3BAC-0D68-4E1B-B750-32AB4C82FE78}"/>
              </a:ext>
            </a:extLst>
          </p:cNvPr>
          <p:cNvSpPr/>
          <p:nvPr/>
        </p:nvSpPr>
        <p:spPr>
          <a:xfrm>
            <a:off x="7606463" y="255691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7999219-1FA0-4996-ACBD-B01D0F6D66F0}"/>
              </a:ext>
            </a:extLst>
          </p:cNvPr>
          <p:cNvSpPr/>
          <p:nvPr/>
        </p:nvSpPr>
        <p:spPr>
          <a:xfrm>
            <a:off x="7995319" y="255691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0D864C8B-4921-4EC2-B5CE-C7F3CE9E748C}"/>
              </a:ext>
            </a:extLst>
          </p:cNvPr>
          <p:cNvSpPr/>
          <p:nvPr/>
        </p:nvSpPr>
        <p:spPr>
          <a:xfrm>
            <a:off x="8381426" y="255691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32C618D7-4CE0-46DA-A267-610723119B94}"/>
              </a:ext>
            </a:extLst>
          </p:cNvPr>
          <p:cNvSpPr/>
          <p:nvPr/>
        </p:nvSpPr>
        <p:spPr>
          <a:xfrm>
            <a:off x="330428" y="2872585"/>
            <a:ext cx="5292000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forenkling og målretning i sygedagpengesystemet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BE4E66BD-7F36-43AA-889B-28D0861A1E95}"/>
              </a:ext>
            </a:extLst>
          </p:cNvPr>
          <p:cNvSpPr/>
          <p:nvPr/>
        </p:nvSpPr>
        <p:spPr>
          <a:xfrm>
            <a:off x="5662183" y="286629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03E250B2-C8FA-45A0-A221-BC0A573DF565}"/>
              </a:ext>
            </a:extLst>
          </p:cNvPr>
          <p:cNvSpPr/>
          <p:nvPr/>
        </p:nvSpPr>
        <p:spPr>
          <a:xfrm>
            <a:off x="6051039" y="286629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548DB40-788F-47EC-B03C-3E2CFC6E8264}"/>
              </a:ext>
            </a:extLst>
          </p:cNvPr>
          <p:cNvSpPr/>
          <p:nvPr/>
        </p:nvSpPr>
        <p:spPr>
          <a:xfrm>
            <a:off x="6439895" y="286629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6F52D7F3-3677-40AB-A423-8BAA0E423566}"/>
              </a:ext>
            </a:extLst>
          </p:cNvPr>
          <p:cNvSpPr/>
          <p:nvPr/>
        </p:nvSpPr>
        <p:spPr>
          <a:xfrm>
            <a:off x="6828751" y="286629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251145D3-49D3-476E-B171-D06DA2386D7C}"/>
              </a:ext>
            </a:extLst>
          </p:cNvPr>
          <p:cNvSpPr/>
          <p:nvPr/>
        </p:nvSpPr>
        <p:spPr>
          <a:xfrm>
            <a:off x="7217607" y="286629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B97EE3AB-A622-4FC5-9ADB-3A2FA009E3E6}"/>
              </a:ext>
            </a:extLst>
          </p:cNvPr>
          <p:cNvSpPr/>
          <p:nvPr/>
        </p:nvSpPr>
        <p:spPr>
          <a:xfrm>
            <a:off x="7606463" y="286629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FBF98B38-EA0C-47D7-A691-0E9F39811424}"/>
              </a:ext>
            </a:extLst>
          </p:cNvPr>
          <p:cNvSpPr/>
          <p:nvPr/>
        </p:nvSpPr>
        <p:spPr>
          <a:xfrm>
            <a:off x="7995319" y="286629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2FE1A9E3-9B4D-4B32-9714-68C052AFC9CE}"/>
              </a:ext>
            </a:extLst>
          </p:cNvPr>
          <p:cNvSpPr/>
          <p:nvPr/>
        </p:nvSpPr>
        <p:spPr>
          <a:xfrm>
            <a:off x="8381426" y="286629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F6E957A1-1E12-4ABA-BA31-9150CC3C594E}"/>
              </a:ext>
            </a:extLst>
          </p:cNvPr>
          <p:cNvSpPr/>
          <p:nvPr/>
        </p:nvSpPr>
        <p:spPr>
          <a:xfrm>
            <a:off x="330428" y="3495353"/>
            <a:ext cx="5292000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en styrket indsats mod social dumping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DED75C12-7979-4568-B44F-B0D021A38714}"/>
              </a:ext>
            </a:extLst>
          </p:cNvPr>
          <p:cNvSpPr/>
          <p:nvPr/>
        </p:nvSpPr>
        <p:spPr>
          <a:xfrm>
            <a:off x="5662183" y="348848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60398C56-8A75-4495-91FF-D4429E32CCE5}"/>
              </a:ext>
            </a:extLst>
          </p:cNvPr>
          <p:cNvSpPr/>
          <p:nvPr/>
        </p:nvSpPr>
        <p:spPr>
          <a:xfrm>
            <a:off x="6051039" y="348848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88FC49B-6FBB-42AB-8FE7-829AF5CB7B0E}"/>
              </a:ext>
            </a:extLst>
          </p:cNvPr>
          <p:cNvSpPr/>
          <p:nvPr/>
        </p:nvSpPr>
        <p:spPr>
          <a:xfrm>
            <a:off x="6439895" y="348848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AB23083D-56E9-4204-9D4B-5E15E796F12E}"/>
              </a:ext>
            </a:extLst>
          </p:cNvPr>
          <p:cNvSpPr/>
          <p:nvPr/>
        </p:nvSpPr>
        <p:spPr>
          <a:xfrm>
            <a:off x="6828751" y="348848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DAF4F0FC-5E46-47CF-BE54-4341202E3CDB}"/>
              </a:ext>
            </a:extLst>
          </p:cNvPr>
          <p:cNvSpPr/>
          <p:nvPr/>
        </p:nvSpPr>
        <p:spPr>
          <a:xfrm>
            <a:off x="7217607" y="348848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62B59622-BA17-47B3-914D-0C51EC55025B}"/>
              </a:ext>
            </a:extLst>
          </p:cNvPr>
          <p:cNvSpPr/>
          <p:nvPr/>
        </p:nvSpPr>
        <p:spPr>
          <a:xfrm>
            <a:off x="7606463" y="3488486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8C68B29A-6D4A-413C-B874-609822F0FDB1}"/>
              </a:ext>
            </a:extLst>
          </p:cNvPr>
          <p:cNvSpPr/>
          <p:nvPr/>
        </p:nvSpPr>
        <p:spPr>
          <a:xfrm>
            <a:off x="7995319" y="3488486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K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22CB1BA2-EEDD-4B25-BBFD-5C12CEBE8B86}"/>
              </a:ext>
            </a:extLst>
          </p:cNvPr>
          <p:cNvSpPr/>
          <p:nvPr/>
        </p:nvSpPr>
        <p:spPr>
          <a:xfrm>
            <a:off x="8381426" y="348848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E699F5E3-4DEF-41DE-878B-3308EEDAA4A2}"/>
              </a:ext>
            </a:extLst>
          </p:cNvPr>
          <p:cNvSpPr/>
          <p:nvPr/>
        </p:nvSpPr>
        <p:spPr>
          <a:xfrm>
            <a:off x="338867" y="3805310"/>
            <a:ext cx="5292000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flere unge i fritidsjob 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352DE185-987F-49E3-BE37-9350563BABE5}"/>
              </a:ext>
            </a:extLst>
          </p:cNvPr>
          <p:cNvSpPr/>
          <p:nvPr/>
        </p:nvSpPr>
        <p:spPr>
          <a:xfrm>
            <a:off x="338867" y="4115267"/>
            <a:ext cx="5292000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Ungeløftet – flere unge i arbejde og forpligtende fællesskaber 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E64800F-EF80-40AE-B08F-42D67D8BBB1E}"/>
              </a:ext>
            </a:extLst>
          </p:cNvPr>
          <p:cNvSpPr/>
          <p:nvPr/>
        </p:nvSpPr>
        <p:spPr>
          <a:xfrm>
            <a:off x="5662183" y="379786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60536841-FB27-485D-9A95-72C3C754F46B}"/>
              </a:ext>
            </a:extLst>
          </p:cNvPr>
          <p:cNvSpPr/>
          <p:nvPr/>
        </p:nvSpPr>
        <p:spPr>
          <a:xfrm>
            <a:off x="6051039" y="379786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0F51C046-32FA-41C0-9231-F9C71A330986}"/>
              </a:ext>
            </a:extLst>
          </p:cNvPr>
          <p:cNvSpPr/>
          <p:nvPr/>
        </p:nvSpPr>
        <p:spPr>
          <a:xfrm>
            <a:off x="6439895" y="379786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AA679357-2059-4FCB-AD8B-FA480B846CC5}"/>
              </a:ext>
            </a:extLst>
          </p:cNvPr>
          <p:cNvSpPr/>
          <p:nvPr/>
        </p:nvSpPr>
        <p:spPr>
          <a:xfrm>
            <a:off x="6828751" y="379786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8A3F65AA-A983-4FF4-9F4F-2AF68F1B02B5}"/>
              </a:ext>
            </a:extLst>
          </p:cNvPr>
          <p:cNvSpPr/>
          <p:nvPr/>
        </p:nvSpPr>
        <p:spPr>
          <a:xfrm>
            <a:off x="7217607" y="379786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28D81CA6-2C03-4314-AB01-64B564D8A069}"/>
              </a:ext>
            </a:extLst>
          </p:cNvPr>
          <p:cNvSpPr/>
          <p:nvPr/>
        </p:nvSpPr>
        <p:spPr>
          <a:xfrm>
            <a:off x="7606463" y="379786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4D97B420-C2EF-42BC-B4E0-5C81BC1329D5}"/>
              </a:ext>
            </a:extLst>
          </p:cNvPr>
          <p:cNvSpPr/>
          <p:nvPr/>
        </p:nvSpPr>
        <p:spPr>
          <a:xfrm>
            <a:off x="7995319" y="379786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A846F56D-353E-4C30-964F-1807DC117C6A}"/>
              </a:ext>
            </a:extLst>
          </p:cNvPr>
          <p:cNvSpPr/>
          <p:nvPr/>
        </p:nvSpPr>
        <p:spPr>
          <a:xfrm>
            <a:off x="8381426" y="379786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0342A08F-06B8-4E86-8940-AF8B693CBA11}"/>
              </a:ext>
            </a:extLst>
          </p:cNvPr>
          <p:cNvSpPr/>
          <p:nvPr/>
        </p:nvSpPr>
        <p:spPr>
          <a:xfrm>
            <a:off x="5662183" y="410724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D5385C75-0183-44E6-AD37-3E04A3518920}"/>
              </a:ext>
            </a:extLst>
          </p:cNvPr>
          <p:cNvSpPr/>
          <p:nvPr/>
        </p:nvSpPr>
        <p:spPr>
          <a:xfrm>
            <a:off x="6051039" y="4107246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E0B00CC0-6D32-4AE3-941F-0322B362882E}"/>
              </a:ext>
            </a:extLst>
          </p:cNvPr>
          <p:cNvSpPr/>
          <p:nvPr/>
        </p:nvSpPr>
        <p:spPr>
          <a:xfrm>
            <a:off x="6439895" y="410724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A01133-73B5-4ABE-AF30-DFC971211383}"/>
              </a:ext>
            </a:extLst>
          </p:cNvPr>
          <p:cNvSpPr/>
          <p:nvPr/>
        </p:nvSpPr>
        <p:spPr>
          <a:xfrm>
            <a:off x="6828751" y="4107246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A68AD680-8883-4F1A-958E-B74C1F179583}"/>
              </a:ext>
            </a:extLst>
          </p:cNvPr>
          <p:cNvSpPr/>
          <p:nvPr/>
        </p:nvSpPr>
        <p:spPr>
          <a:xfrm>
            <a:off x="7217607" y="4107246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9845DF29-950F-4A81-B5C1-CE4C128F0105}"/>
              </a:ext>
            </a:extLst>
          </p:cNvPr>
          <p:cNvSpPr/>
          <p:nvPr/>
        </p:nvSpPr>
        <p:spPr>
          <a:xfrm>
            <a:off x="7606463" y="4107246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A6AC8041-BD4E-4FB8-992B-F1BC81EA8EF7}"/>
              </a:ext>
            </a:extLst>
          </p:cNvPr>
          <p:cNvSpPr/>
          <p:nvPr/>
        </p:nvSpPr>
        <p:spPr>
          <a:xfrm>
            <a:off x="7995319" y="410724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B6848D96-41C2-4919-A723-5602EECCE756}"/>
              </a:ext>
            </a:extLst>
          </p:cNvPr>
          <p:cNvSpPr/>
          <p:nvPr/>
        </p:nvSpPr>
        <p:spPr>
          <a:xfrm>
            <a:off x="8381426" y="4107246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664E36B1-6200-4F3B-BA87-93BC4281AB3C}"/>
              </a:ext>
            </a:extLst>
          </p:cNvPr>
          <p:cNvSpPr/>
          <p:nvPr/>
        </p:nvSpPr>
        <p:spPr>
          <a:xfrm>
            <a:off x="338867" y="4425221"/>
            <a:ext cx="5292000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reform af beskæftigelsesindsatsen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35A08BD2-B472-4C24-A919-64F321F28A20}"/>
              </a:ext>
            </a:extLst>
          </p:cNvPr>
          <p:cNvSpPr/>
          <p:nvPr/>
        </p:nvSpPr>
        <p:spPr>
          <a:xfrm>
            <a:off x="5662183" y="4416623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SF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2B11E3D1-B825-4C96-8B0F-0742DA791397}"/>
              </a:ext>
            </a:extLst>
          </p:cNvPr>
          <p:cNvSpPr/>
          <p:nvPr/>
        </p:nvSpPr>
        <p:spPr>
          <a:xfrm>
            <a:off x="6051039" y="4416623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3170A6C9-C0C3-42FA-8651-FD6000D0BAC5}"/>
              </a:ext>
            </a:extLst>
          </p:cNvPr>
          <p:cNvSpPr/>
          <p:nvPr/>
        </p:nvSpPr>
        <p:spPr>
          <a:xfrm>
            <a:off x="6439895" y="4416623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3ABEE1F0-4E99-4F5B-948A-624A2310CD35}"/>
              </a:ext>
            </a:extLst>
          </p:cNvPr>
          <p:cNvSpPr/>
          <p:nvPr/>
        </p:nvSpPr>
        <p:spPr>
          <a:xfrm>
            <a:off x="6828751" y="4416623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C805AEBB-E0F2-45D1-86C5-65F957A76359}"/>
              </a:ext>
            </a:extLst>
          </p:cNvPr>
          <p:cNvSpPr/>
          <p:nvPr/>
        </p:nvSpPr>
        <p:spPr>
          <a:xfrm>
            <a:off x="7217607" y="4416623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EEF1852C-8C29-42B1-95CE-5825E72A1E9F}"/>
              </a:ext>
            </a:extLst>
          </p:cNvPr>
          <p:cNvSpPr/>
          <p:nvPr/>
        </p:nvSpPr>
        <p:spPr>
          <a:xfrm>
            <a:off x="7606463" y="4416623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28AA55C6-CE47-42E5-8999-BA9310A92705}"/>
              </a:ext>
            </a:extLst>
          </p:cNvPr>
          <p:cNvSpPr/>
          <p:nvPr/>
        </p:nvSpPr>
        <p:spPr>
          <a:xfrm>
            <a:off x="7995319" y="4416623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6FB39521-237F-4372-9404-22FFEE071C9B}"/>
              </a:ext>
            </a:extLst>
          </p:cNvPr>
          <p:cNvSpPr/>
          <p:nvPr/>
        </p:nvSpPr>
        <p:spPr>
          <a:xfrm>
            <a:off x="8381426" y="4416623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A792297-A554-4F8F-8760-64F063B1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3</a:t>
            </a:fld>
            <a:endParaRPr lang="da-DK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EE2A77B3-B09C-4B1D-9129-2524713D7AF7}"/>
              </a:ext>
            </a:extLst>
          </p:cNvPr>
          <p:cNvSpPr/>
          <p:nvPr/>
        </p:nvSpPr>
        <p:spPr>
          <a:xfrm>
            <a:off x="330428" y="3183725"/>
            <a:ext cx="5292000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bedre og smidigere rammer for rekruttering af udenlandske sundhedspersoner fra tredjelande</a:t>
            </a: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809D41AC-ECB8-4E72-BE58-8E6CE4305680}"/>
              </a:ext>
            </a:extLst>
          </p:cNvPr>
          <p:cNvSpPr/>
          <p:nvPr/>
        </p:nvSpPr>
        <p:spPr>
          <a:xfrm>
            <a:off x="5662183" y="317743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6DC1EE5D-F51A-40BC-ADAD-568C22938BB3}"/>
              </a:ext>
            </a:extLst>
          </p:cNvPr>
          <p:cNvSpPr/>
          <p:nvPr/>
        </p:nvSpPr>
        <p:spPr>
          <a:xfrm>
            <a:off x="6051039" y="317743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45041D65-F574-490D-B106-4B7C4149A09A}"/>
              </a:ext>
            </a:extLst>
          </p:cNvPr>
          <p:cNvSpPr/>
          <p:nvPr/>
        </p:nvSpPr>
        <p:spPr>
          <a:xfrm>
            <a:off x="6439895" y="317743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7CBC2811-8A85-4D5A-9E6F-67947E3AC5BC}"/>
              </a:ext>
            </a:extLst>
          </p:cNvPr>
          <p:cNvSpPr/>
          <p:nvPr/>
        </p:nvSpPr>
        <p:spPr>
          <a:xfrm>
            <a:off x="6828751" y="317743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7162DCD7-FF77-4517-8C15-70AD2130A258}"/>
              </a:ext>
            </a:extLst>
          </p:cNvPr>
          <p:cNvSpPr/>
          <p:nvPr/>
        </p:nvSpPr>
        <p:spPr>
          <a:xfrm>
            <a:off x="7217607" y="317743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E839CED7-C67C-41EA-86CC-909BBE26EF4A}"/>
              </a:ext>
            </a:extLst>
          </p:cNvPr>
          <p:cNvSpPr/>
          <p:nvPr/>
        </p:nvSpPr>
        <p:spPr>
          <a:xfrm>
            <a:off x="7606463" y="317743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43F00B9F-5615-41DF-B92E-EDC0D71EEF8C}"/>
              </a:ext>
            </a:extLst>
          </p:cNvPr>
          <p:cNvSpPr/>
          <p:nvPr/>
        </p:nvSpPr>
        <p:spPr>
          <a:xfrm>
            <a:off x="7995319" y="317743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C388EE26-D339-4C24-999B-AACDE4478871}"/>
              </a:ext>
            </a:extLst>
          </p:cNvPr>
          <p:cNvSpPr/>
          <p:nvPr/>
        </p:nvSpPr>
        <p:spPr>
          <a:xfrm>
            <a:off x="8381426" y="317743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</a:p>
        </p:txBody>
      </p:sp>
      <p:sp>
        <p:nvSpPr>
          <p:cNvPr id="60" name="Pladsholder til tekst 59">
            <a:extLst>
              <a:ext uri="{FF2B5EF4-FFF2-40B4-BE49-F238E27FC236}">
                <a16:creationId xmlns:a16="http://schemas.microsoft.com/office/drawing/2014/main" id="{D4019D2F-C9D5-4D0D-8604-01153FD920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422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TM RGB-farver">
      <a:dk1>
        <a:srgbClr val="000000"/>
      </a:dk1>
      <a:lt1>
        <a:srgbClr val="FFFFFF"/>
      </a:lt1>
      <a:dk2>
        <a:srgbClr val="5B5C49"/>
      </a:dk2>
      <a:lt2>
        <a:srgbClr val="9D2234"/>
      </a:lt2>
      <a:accent1>
        <a:srgbClr val="A69F88"/>
      </a:accent1>
      <a:accent2>
        <a:srgbClr val="D1CCBD"/>
      </a:accent2>
      <a:accent3>
        <a:srgbClr val="4C363A"/>
      </a:accent3>
      <a:accent4>
        <a:srgbClr val="A38D91"/>
      </a:accent4>
      <a:accent5>
        <a:srgbClr val="D0C3C5"/>
      </a:accent5>
      <a:accent6>
        <a:srgbClr val="243746"/>
      </a:accent6>
      <a:hlink>
        <a:srgbClr val="869CAE"/>
      </a:hlink>
      <a:folHlink>
        <a:srgbClr val="BFCE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90000" tIns="90000" rIns="90000" bIns="90000" rtlCol="0" anchor="t" anchorCtr="0"/>
      <a:lstStyle>
        <a:defPPr algn="l"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atsministeriets PowerPoint-skabelon_til print_juni2023.pptx" id="{9B6D8B19-2E03-4B9C-A6A2-66FB43D080B3}" vid="{857EF002-6C76-48C4-A062-FCF30BB0B6D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8fef7e9137e44eff8cf4631ce04e63e1</Template>
  <TotalTime>63</TotalTime>
  <Words>283</Words>
  <Application>Microsoft Office PowerPoint</Application>
  <PresentationFormat>Skærmshow (4:3)</PresentationFormat>
  <Paragraphs>105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Verdana</vt:lpstr>
      <vt:lpstr>Office-tema</vt:lpstr>
      <vt:lpstr>Parlamentarisk status pr. 1. maj 2025   </vt:lpstr>
      <vt:lpstr>Beskæftigelse </vt:lpstr>
      <vt:lpstr>Baggrund: Aftaler på beskæftigelsesområdet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Beskæftigelse</dc:title>
  <dc:creator/>
  <cp:lastModifiedBy>Aksel Levdal Kristensen</cp:lastModifiedBy>
  <cp:revision>29</cp:revision>
  <cp:lastPrinted>2025-05-07T18:26:52Z</cp:lastPrinted>
  <dcterms:created xsi:type="dcterms:W3CDTF">2025-05-06T13:30:42Z</dcterms:created>
  <dcterms:modified xsi:type="dcterms:W3CDTF">2025-09-12T11:39:43Z</dcterms:modified>
</cp:coreProperties>
</file>