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0" r:id="rId2"/>
    <p:sldId id="258" r:id="rId3"/>
    <p:sldId id="259" r:id="rId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Ehrenreich Riis" initials="TER" lastIdx="3" clrIdx="0">
    <p:extLst>
      <p:ext uri="{19B8F6BF-5375-455C-9EA6-DF929625EA0E}">
        <p15:presenceInfo xmlns:p15="http://schemas.microsoft.com/office/powerpoint/2012/main" userId="S-1-5-21-2100284113-1573851820-878952375-25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44"/>
    <a:srgbClr val="719B50"/>
    <a:srgbClr val="D1CCBD"/>
    <a:srgbClr val="D0C3C5"/>
    <a:srgbClr val="BFCED6"/>
    <a:srgbClr val="000000"/>
    <a:srgbClr val="869CAE"/>
    <a:srgbClr val="A69F88"/>
    <a:srgbClr val="FFB600"/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405"/>
  </p:normalViewPr>
  <p:slideViewPr>
    <p:cSldViewPr snapToGrid="0" showGuides="1">
      <p:cViewPr varScale="1">
        <p:scale>
          <a:sx n="110" d="100"/>
          <a:sy n="110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25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37441141942201E-2"/>
          <c:y val="5.4703074297112485E-2"/>
          <c:w val="0.88091470950834805"/>
          <c:h val="0.89059385140577507"/>
        </c:manualLayout>
      </c:layout>
      <c:doughnut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719B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3A-4CBA-BCE9-8CA3F48824AA}"/>
              </c:ext>
            </c:extLst>
          </c:dPt>
          <c:dPt>
            <c:idx val="1"/>
            <c:bubble3D val="0"/>
            <c:spPr>
              <a:solidFill>
                <a:srgbClr val="719B50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A-4CBA-BCE9-8CA3F48824A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5D3A-4CBA-BCE9-8CA3F48824AA}"/>
              </c:ext>
            </c:extLst>
          </c:dPt>
          <c:cat>
            <c:strRef>
              <c:f>'Ark1'!$A$2:$A$4</c:f>
              <c:strCache>
                <c:ptCount val="3"/>
                <c:pt idx="0">
                  <c:v>Rød eller blå</c:v>
                </c:pt>
                <c:pt idx="1">
                  <c:v>Røde og blå </c:v>
                </c:pt>
                <c:pt idx="2">
                  <c:v>Øvrige 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3A-4CBA-BCE9-8CA3F4882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704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6-4FE9-B92E-AAF390F0E63A}"/>
              </c:ext>
            </c:extLst>
          </c:dPt>
          <c:dPt>
            <c:idx val="1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6-4FE9-B92E-AAF390F0E63A}"/>
              </c:ext>
            </c:extLst>
          </c:dPt>
          <c:dPt>
            <c:idx val="2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6-4FE9-B92E-AAF390F0E63A}"/>
              </c:ext>
            </c:extLst>
          </c:dPt>
          <c:dPt>
            <c:idx val="3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6-4FE9-B92E-AAF390F0E63A}"/>
              </c:ext>
            </c:extLst>
          </c:dPt>
          <c:dPt>
            <c:idx val="4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6-4FE9-B92E-AAF390F0E63A}"/>
              </c:ext>
            </c:extLst>
          </c:dPt>
          <c:dPt>
            <c:idx val="5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6-4FE9-B92E-AAF390F0E63A}"/>
              </c:ext>
            </c:extLst>
          </c:dPt>
          <c:dPt>
            <c:idx val="6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F6-4FE9-B92E-AAF390F0E63A}"/>
              </c:ext>
            </c:extLst>
          </c:dPt>
          <c:dPt>
            <c:idx val="7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F6-4FE9-B92E-AAF390F0E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'Ark1'!$A$2:$A$9</c:f>
              <c:strCache>
                <c:ptCount val="8"/>
                <c:pt idx="0">
                  <c:v>SF</c:v>
                </c:pt>
                <c:pt idx="1">
                  <c:v>AL</c:v>
                </c:pt>
                <c:pt idx="2">
                  <c:v>EL</c:v>
                </c:pt>
                <c:pt idx="3">
                  <c:v>RV</c:v>
                </c:pt>
                <c:pt idx="4">
                  <c:v>DD</c:v>
                </c:pt>
                <c:pt idx="5">
                  <c:v>K</c:v>
                </c:pt>
                <c:pt idx="6">
                  <c:v>LA</c:v>
                </c:pt>
                <c:pt idx="7">
                  <c:v>DF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18</c:v>
                </c:pt>
                <c:pt idx="1">
                  <c:v>17</c:v>
                </c:pt>
                <c:pt idx="2">
                  <c:v>15</c:v>
                </c:pt>
                <c:pt idx="3">
                  <c:v>15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F6-4FE9-B92E-AAF390F0E6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78802752"/>
        <c:axId val="417202424"/>
      </c:barChart>
      <c:catAx>
        <c:axId val="7788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a-DK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7202424"/>
        <c:crosses val="autoZero"/>
        <c:auto val="1"/>
        <c:lblAlgn val="ctr"/>
        <c:lblOffset val="100"/>
        <c:noMultiLvlLbl val="0"/>
      </c:catAx>
      <c:valAx>
        <c:axId val="417202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88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da-DK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BF02D6-EBC2-42B3-A919-D2AE4A04A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EBA749-5B40-457B-9E41-144B94B82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9C84615-8134-4873-A150-E6D2978E3D1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15A85D-F856-4BBA-93C6-E41AD88C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DC66B2-819F-495A-99BE-733A68188F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F54710-B8B5-47B2-ABB7-8390230662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9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55A69E-0110-B945-9235-A3A04FAB5872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F12E92-A38C-4C4E-9722-1609F4E6F9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13450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56613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82648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99231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51340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8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5918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34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8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6" r:id="rId3"/>
    <p:sldLayoutId id="2147483677" r:id="rId4"/>
    <p:sldLayoutId id="2147483678" r:id="rId5"/>
    <p:sldLayoutId id="2147483674" r:id="rId6"/>
    <p:sldLayoutId id="2147483666" r:id="rId7"/>
    <p:sldLayoutId id="2147483667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5" pos="5556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9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12CE9D0-2BFF-4635-8EE6-A523F84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48" y="6019498"/>
            <a:ext cx="2020341" cy="690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192852-D309-49E6-AE5B-259B388E683E}"/>
              </a:ext>
            </a:extLst>
          </p:cNvPr>
          <p:cNvSpPr txBox="1">
            <a:spLocks/>
          </p:cNvSpPr>
          <p:nvPr/>
        </p:nvSpPr>
        <p:spPr>
          <a:xfrm>
            <a:off x="317272" y="1114606"/>
            <a:ext cx="8858249" cy="2387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Sundhed</a:t>
            </a:r>
            <a:endParaRPr kumimoji="0" lang="da-DK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5905C7E8-E23D-4EFA-A598-D94298418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968750"/>
            <a:ext cx="6372225" cy="126047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0" dirty="0"/>
              <a:t>Parlamentarisk status pr. 1. maj 2025</a:t>
            </a:r>
            <a:br>
              <a:rPr lang="da-DK" b="0"/>
            </a:b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7EA98D-0D61-4323-91A6-1486BEB5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46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752CD-5287-4281-8B5A-3EA18A68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C7DE1B-8A45-4C9E-888A-9DE2D1632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427" y="742552"/>
            <a:ext cx="8296737" cy="288000"/>
          </a:xfrm>
        </p:spPr>
        <p:txBody>
          <a:bodyPr/>
          <a:lstStyle/>
          <a:p>
            <a:r>
              <a:rPr lang="da-DK" dirty="0"/>
              <a:t>Et mere nært og sammenhængende sundhedsvæsen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818D457-2878-4CA3-9078-0F8FFB0099D5}"/>
              </a:ext>
            </a:extLst>
          </p:cNvPr>
          <p:cNvSpPr/>
          <p:nvPr/>
        </p:nvSpPr>
        <p:spPr>
          <a:xfrm>
            <a:off x="315793" y="1628775"/>
            <a:ext cx="4315053" cy="457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algn="l"/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E36EE5-8CEB-4358-8DBD-619DF5786387}"/>
              </a:ext>
            </a:extLst>
          </p:cNvPr>
          <p:cNvSpPr txBox="1"/>
          <p:nvPr/>
        </p:nvSpPr>
        <p:spPr>
          <a:xfrm>
            <a:off x="1852348" y="2028531"/>
            <a:ext cx="110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/>
              <a:t>18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1B6ED4-89BE-42A0-A4B8-82761E3BBBFF}"/>
              </a:ext>
            </a:extLst>
          </p:cNvPr>
          <p:cNvSpPr txBox="1"/>
          <p:nvPr/>
        </p:nvSpPr>
        <p:spPr>
          <a:xfrm>
            <a:off x="1724489" y="2558104"/>
            <a:ext cx="1350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/>
              <a:t>AFTALER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788F791-202A-45FC-82E6-F330B93F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46" y="3449340"/>
            <a:ext cx="26501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914412" fontAlgn="base">
              <a:spcBef>
                <a:spcPts val="720"/>
              </a:spcBef>
              <a:spcAft>
                <a:spcPct val="0"/>
              </a:spcAft>
              <a:defRPr/>
            </a:pPr>
            <a:r>
              <a:rPr lang="da-DK" sz="1100" b="1" kern="0" dirty="0">
                <a:latin typeface="Arial Black" panose="020B0604020202020204" pitchFamily="34" charset="0"/>
                <a:cs typeface="Arial Black" panose="020B0604020202020204" pitchFamily="34" charset="0"/>
                <a:sym typeface="Verdana"/>
              </a:rPr>
              <a:t>Partiernes tilslutning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FC7124-0A7F-467E-9428-55F47B0B936B}"/>
              </a:ext>
            </a:extLst>
          </p:cNvPr>
          <p:cNvSpPr/>
          <p:nvPr/>
        </p:nvSpPr>
        <p:spPr>
          <a:xfrm>
            <a:off x="4687213" y="3940649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BACA932-3B8B-46BC-9105-AEC0A330FAA8}"/>
              </a:ext>
            </a:extLst>
          </p:cNvPr>
          <p:cNvSpPr/>
          <p:nvPr/>
        </p:nvSpPr>
        <p:spPr>
          <a:xfrm>
            <a:off x="4679156" y="1628775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7C0AAB0-DD24-4525-A8A4-2096524CE3D2}"/>
              </a:ext>
            </a:extLst>
          </p:cNvPr>
          <p:cNvSpPr txBox="1"/>
          <p:nvPr/>
        </p:nvSpPr>
        <p:spPr>
          <a:xfrm>
            <a:off x="6502909" y="2684146"/>
            <a:ext cx="188405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100" dirty="0"/>
              <a:t>8 ud af 18 aftaler, svarende til 44 pct., er indgået med alle Folketingets partier. 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5CB2CDAD-00CC-4EC0-BDCF-B10B3C9D5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711679"/>
              </p:ext>
            </p:extLst>
          </p:nvPr>
        </p:nvGraphicFramePr>
        <p:xfrm>
          <a:off x="4958181" y="1885732"/>
          <a:ext cx="1353995" cy="173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ktangel 28">
            <a:extLst>
              <a:ext uri="{FF2B5EF4-FFF2-40B4-BE49-F238E27FC236}">
                <a16:creationId xmlns:a16="http://schemas.microsoft.com/office/drawing/2014/main" id="{E2046493-16DD-4304-8B18-A800F437E48F}"/>
              </a:ext>
            </a:extLst>
          </p:cNvPr>
          <p:cNvSpPr/>
          <p:nvPr/>
        </p:nvSpPr>
        <p:spPr>
          <a:xfrm>
            <a:off x="6326308" y="2028223"/>
            <a:ext cx="2006658" cy="97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 pct.</a:t>
            </a:r>
          </a:p>
        </p:txBody>
      </p:sp>
      <p:sp>
        <p:nvSpPr>
          <p:cNvPr id="30" name="Pladsholder til slidenummer 29">
            <a:extLst>
              <a:ext uri="{FF2B5EF4-FFF2-40B4-BE49-F238E27FC236}">
                <a16:creationId xmlns:a16="http://schemas.microsoft.com/office/drawing/2014/main" id="{D699A771-6B13-4976-A806-3A909C77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2</a:t>
            </a:fld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C9E3091-93B6-429B-9E53-5670524E1680}"/>
              </a:ext>
            </a:extLst>
          </p:cNvPr>
          <p:cNvSpPr/>
          <p:nvPr/>
        </p:nvSpPr>
        <p:spPr>
          <a:xfrm>
            <a:off x="276177" y="6270883"/>
            <a:ext cx="8454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Anm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</a:rPr>
              <a:t>.: Opgørelsen omfatter som udgangspunkt aftaler mellem regeringen og partier i Folketinget, hvor der er offentliggjort en aftaletekst – herunder stemmeaftaler og aftaler, der udmønter og justerer eksisterende politiske forlig. </a:t>
            </a:r>
            <a:r>
              <a:rPr lang="da-DK" sz="900">
                <a:solidFill>
                  <a:srgbClr val="000000"/>
                </a:solidFill>
                <a:latin typeface="Arial" panose="020B0604020202020204" pitchFamily="34" charset="0"/>
              </a:rPr>
              <a:t>Opgørelsen er baseret på ministeriernes indmelding af aftaler.</a:t>
            </a:r>
            <a:endParaRPr lang="da-DK" sz="900" dirty="0">
              <a:latin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B57C0F3-2B4E-4258-8E84-869AF0D98FFE}"/>
              </a:ext>
            </a:extLst>
          </p:cNvPr>
          <p:cNvSpPr/>
          <p:nvPr/>
        </p:nvSpPr>
        <p:spPr>
          <a:xfrm>
            <a:off x="5625943" y="4274540"/>
            <a:ext cx="22474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da-DK" sz="4800" b="1" dirty="0">
                <a:solidFill>
                  <a:srgbClr val="000000"/>
                </a:solidFill>
              </a:rPr>
              <a:t>9</a:t>
            </a:r>
            <a:r>
              <a:rPr lang="da-DK" sz="3600" dirty="0">
                <a:solidFill>
                  <a:srgbClr val="000000"/>
                </a:solidFill>
              </a:rPr>
              <a:t>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da-DK" sz="1100" dirty="0">
                <a:solidFill>
                  <a:srgbClr val="000000"/>
                </a:solidFill>
              </a:rPr>
              <a:t>Forskellige konstellationer er der brugt til at indgå de 18 aftaler på sundhedsområdet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CA5A6BE-2B33-46B0-8B90-222F1FA30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404525"/>
              </p:ext>
            </p:extLst>
          </p:nvPr>
        </p:nvGraphicFramePr>
        <p:xfrm>
          <a:off x="739692" y="3721608"/>
          <a:ext cx="3465576" cy="222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23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EA6DD-F8A9-4401-9551-E28B77AF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Baggrund: Aftaler på sundhedsområdet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792297-A554-4F8F-8760-64F063B1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7408" y="6492875"/>
            <a:ext cx="2057400" cy="365125"/>
          </a:xfrm>
        </p:spPr>
        <p:txBody>
          <a:bodyPr/>
          <a:lstStyle/>
          <a:p>
            <a:fld id="{F50AFF70-F399-A143-B70E-04639D407912}" type="slidenum">
              <a:rPr lang="da-DK" smtClean="0"/>
              <a:t>3</a:t>
            </a:fld>
            <a:endParaRPr lang="da-DK"/>
          </a:p>
        </p:txBody>
      </p:sp>
      <p:sp>
        <p:nvSpPr>
          <p:cNvPr id="60" name="Pladsholder til tekst 59">
            <a:extLst>
              <a:ext uri="{FF2B5EF4-FFF2-40B4-BE49-F238E27FC236}">
                <a16:creationId xmlns:a16="http://schemas.microsoft.com/office/drawing/2014/main" id="{D4019D2F-C9D5-4D0D-8604-01153FD92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1D0B17F-C2E5-4484-96F4-908D79BDB1E2}"/>
              </a:ext>
            </a:extLst>
          </p:cNvPr>
          <p:cNvSpPr/>
          <p:nvPr/>
        </p:nvSpPr>
        <p:spPr>
          <a:xfrm>
            <a:off x="333670" y="1630556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Ophævelse af den 5-årige tidsbegrænsning på nedfrysning af æg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9886A37-451A-4302-9562-9F47F3D9DC83}"/>
              </a:ext>
            </a:extLst>
          </p:cNvPr>
          <p:cNvSpPr/>
          <p:nvPr/>
        </p:nvSpPr>
        <p:spPr>
          <a:xfrm>
            <a:off x="333670" y="190445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at styrke hjælpen til børn og unge, som er pårørende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194267-B632-4DD5-83B0-774AE994DD40}"/>
              </a:ext>
            </a:extLst>
          </p:cNvPr>
          <p:cNvSpPr/>
          <p:nvPr/>
        </p:nvSpPr>
        <p:spPr>
          <a:xfrm>
            <a:off x="333670" y="2178362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En forebyggelsesplan målrettet børn og unge – tobak, nikotin og alkohol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3958494-20FC-46C7-9F63-A65C3727972B}"/>
              </a:ext>
            </a:extLst>
          </p:cNvPr>
          <p:cNvSpPr/>
          <p:nvPr/>
        </p:nvSpPr>
        <p:spPr>
          <a:xfrm>
            <a:off x="5719441" y="163731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177CB8-D7BB-48F2-8B1D-16C322EE6A55}"/>
              </a:ext>
            </a:extLst>
          </p:cNvPr>
          <p:cNvSpPr/>
          <p:nvPr/>
        </p:nvSpPr>
        <p:spPr>
          <a:xfrm>
            <a:off x="6108297" y="163731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AE4304A-63EF-42F3-9CE1-AC39E4BD3CC9}"/>
              </a:ext>
            </a:extLst>
          </p:cNvPr>
          <p:cNvSpPr/>
          <p:nvPr/>
        </p:nvSpPr>
        <p:spPr>
          <a:xfrm>
            <a:off x="6497153" y="163731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CB3466F-9AE3-45F2-A17E-9B61D22B43E1}"/>
              </a:ext>
            </a:extLst>
          </p:cNvPr>
          <p:cNvSpPr/>
          <p:nvPr/>
        </p:nvSpPr>
        <p:spPr>
          <a:xfrm>
            <a:off x="6899385" y="163731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1797BF8-4065-4CCE-BB03-9EF5C6CB1417}"/>
              </a:ext>
            </a:extLst>
          </p:cNvPr>
          <p:cNvSpPr/>
          <p:nvPr/>
        </p:nvSpPr>
        <p:spPr>
          <a:xfrm>
            <a:off x="7288241" y="163731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5381D15-145D-4829-A90A-C369E740D1C9}"/>
              </a:ext>
            </a:extLst>
          </p:cNvPr>
          <p:cNvSpPr/>
          <p:nvPr/>
        </p:nvSpPr>
        <p:spPr>
          <a:xfrm>
            <a:off x="7677097" y="163731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8A6334A-915E-4A6F-92C4-D942AC5CB0CC}"/>
              </a:ext>
            </a:extLst>
          </p:cNvPr>
          <p:cNvSpPr/>
          <p:nvPr/>
        </p:nvSpPr>
        <p:spPr>
          <a:xfrm>
            <a:off x="8065953" y="163731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1D91197-9A03-4E77-B96F-7A1E17B53E8C}"/>
              </a:ext>
            </a:extLst>
          </p:cNvPr>
          <p:cNvSpPr/>
          <p:nvPr/>
        </p:nvSpPr>
        <p:spPr>
          <a:xfrm>
            <a:off x="8454808" y="163731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D16AC88-358B-4302-9DD8-ABF42C6A0805}"/>
              </a:ext>
            </a:extLst>
          </p:cNvPr>
          <p:cNvSpPr/>
          <p:nvPr/>
        </p:nvSpPr>
        <p:spPr>
          <a:xfrm>
            <a:off x="5719441" y="190977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1B7B1DE-720D-4CBF-B6E1-5333D9F84C78}"/>
              </a:ext>
            </a:extLst>
          </p:cNvPr>
          <p:cNvSpPr/>
          <p:nvPr/>
        </p:nvSpPr>
        <p:spPr>
          <a:xfrm>
            <a:off x="6108297" y="190977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E5204F-9C1A-416C-9675-509561F23543}"/>
              </a:ext>
            </a:extLst>
          </p:cNvPr>
          <p:cNvSpPr/>
          <p:nvPr/>
        </p:nvSpPr>
        <p:spPr>
          <a:xfrm>
            <a:off x="6497153" y="190977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F24AA17-73BF-4AF1-87F1-7EB3BB40FD42}"/>
              </a:ext>
            </a:extLst>
          </p:cNvPr>
          <p:cNvSpPr/>
          <p:nvPr/>
        </p:nvSpPr>
        <p:spPr>
          <a:xfrm>
            <a:off x="6899385" y="190977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1154B50-3048-43C5-B836-FFED5C626649}"/>
              </a:ext>
            </a:extLst>
          </p:cNvPr>
          <p:cNvSpPr/>
          <p:nvPr/>
        </p:nvSpPr>
        <p:spPr>
          <a:xfrm>
            <a:off x="7288241" y="190977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66EA67B-A870-40CA-99F9-2CB4B87EB690}"/>
              </a:ext>
            </a:extLst>
          </p:cNvPr>
          <p:cNvSpPr/>
          <p:nvPr/>
        </p:nvSpPr>
        <p:spPr>
          <a:xfrm>
            <a:off x="7677097" y="190977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57467F0-6314-443B-AD72-B98CC40E8B05}"/>
              </a:ext>
            </a:extLst>
          </p:cNvPr>
          <p:cNvSpPr/>
          <p:nvPr/>
        </p:nvSpPr>
        <p:spPr>
          <a:xfrm>
            <a:off x="8065953" y="190977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BAF75CA-1828-416C-A4D7-C7C46ADC4662}"/>
              </a:ext>
            </a:extLst>
          </p:cNvPr>
          <p:cNvSpPr/>
          <p:nvPr/>
        </p:nvSpPr>
        <p:spPr>
          <a:xfrm>
            <a:off x="8454808" y="190977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CE4B725-7AA9-4AC5-B032-4057579CCF72}"/>
              </a:ext>
            </a:extLst>
          </p:cNvPr>
          <p:cNvSpPr/>
          <p:nvPr/>
        </p:nvSpPr>
        <p:spPr>
          <a:xfrm>
            <a:off x="5719441" y="2182247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DED720E-1F5D-446B-A9A5-0308C926D4F1}"/>
              </a:ext>
            </a:extLst>
          </p:cNvPr>
          <p:cNvSpPr/>
          <p:nvPr/>
        </p:nvSpPr>
        <p:spPr>
          <a:xfrm>
            <a:off x="6108297" y="2182247"/>
            <a:ext cx="373376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2F86C86-DC16-4000-95CF-4380851D93C7}"/>
              </a:ext>
            </a:extLst>
          </p:cNvPr>
          <p:cNvSpPr/>
          <p:nvPr/>
        </p:nvSpPr>
        <p:spPr>
          <a:xfrm>
            <a:off x="6497153" y="2182247"/>
            <a:ext cx="373376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0A56664-BAD7-48E8-BA50-DF32225985A4}"/>
              </a:ext>
            </a:extLst>
          </p:cNvPr>
          <p:cNvSpPr/>
          <p:nvPr/>
        </p:nvSpPr>
        <p:spPr>
          <a:xfrm>
            <a:off x="6899385" y="2182247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6C136B0-DD96-47C8-BB2E-0BC986935675}"/>
              </a:ext>
            </a:extLst>
          </p:cNvPr>
          <p:cNvSpPr/>
          <p:nvPr/>
        </p:nvSpPr>
        <p:spPr>
          <a:xfrm>
            <a:off x="7288241" y="2182247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C8C80D5-A43B-4272-AD5A-5A821B783E13}"/>
              </a:ext>
            </a:extLst>
          </p:cNvPr>
          <p:cNvSpPr/>
          <p:nvPr/>
        </p:nvSpPr>
        <p:spPr>
          <a:xfrm>
            <a:off x="7677097" y="218224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C64C512-8882-4F0B-B445-83DFBEB57233}"/>
              </a:ext>
            </a:extLst>
          </p:cNvPr>
          <p:cNvSpPr/>
          <p:nvPr/>
        </p:nvSpPr>
        <p:spPr>
          <a:xfrm>
            <a:off x="8065953" y="2182247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3E4BAD4-444F-4A85-8CF3-E9A12DA72B9F}"/>
              </a:ext>
            </a:extLst>
          </p:cNvPr>
          <p:cNvSpPr/>
          <p:nvPr/>
        </p:nvSpPr>
        <p:spPr>
          <a:xfrm>
            <a:off x="8454808" y="218224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3EC85645-0C71-4E7C-A4ED-1C7C99DD106D}"/>
              </a:ext>
            </a:extLst>
          </p:cNvPr>
          <p:cNvSpPr/>
          <p:nvPr/>
        </p:nvSpPr>
        <p:spPr>
          <a:xfrm>
            <a:off x="333670" y="245226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En bedre psykiatri – hurtigere behandling til børn og unge, bedre akut hjælp mv.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EBF7323-122B-4011-9487-79A8827E44D0}"/>
              </a:ext>
            </a:extLst>
          </p:cNvPr>
          <p:cNvSpPr/>
          <p:nvPr/>
        </p:nvSpPr>
        <p:spPr>
          <a:xfrm>
            <a:off x="333670" y="2726168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udvidelse og forenkling af ordningen om tilskud til tandpleje til visse patientgrupper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D3623CE-D470-4D13-825D-65D470D7CFCE}"/>
              </a:ext>
            </a:extLst>
          </p:cNvPr>
          <p:cNvSpPr/>
          <p:nvPr/>
        </p:nvSpPr>
        <p:spPr>
          <a:xfrm>
            <a:off x="333670" y="300007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ophævelse af forbud mod partnerægdonation uden sundhedsfaglig begrundelse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09F3A3-DF4A-41B5-A958-9C5923DC7DE7}"/>
              </a:ext>
            </a:extLst>
          </p:cNvPr>
          <p:cNvSpPr/>
          <p:nvPr/>
        </p:nvSpPr>
        <p:spPr>
          <a:xfrm>
            <a:off x="333670" y="3273974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en handlingsplan for styrket forebyggelse af selvmord og selvmordsforsøg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A87BAAE-41AB-47B7-9262-DC8C090BFBD7}"/>
              </a:ext>
            </a:extLst>
          </p:cNvPr>
          <p:cNvSpPr/>
          <p:nvPr/>
        </p:nvSpPr>
        <p:spPr>
          <a:xfrm>
            <a:off x="333670" y="3547877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Hovedaftale om at styrke retten til den fri abort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C7818FE-65CF-41FA-B98D-690F7E50F511}"/>
              </a:ext>
            </a:extLst>
          </p:cNvPr>
          <p:cNvSpPr/>
          <p:nvPr/>
        </p:nvSpPr>
        <p:spPr>
          <a:xfrm>
            <a:off x="333670" y="3821780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Tillægsaftale om abort uden forældresamtykke (15-17-årige)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006887BF-DB3E-4012-8571-4206A7647753}"/>
              </a:ext>
            </a:extLst>
          </p:cNvPr>
          <p:cNvSpPr/>
          <p:nvPr/>
        </p:nvSpPr>
        <p:spPr>
          <a:xfrm>
            <a:off x="333670" y="409568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Tillægsaftale om at styrke abortområdet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38A58C72-83B9-483B-92A6-C00A58ADC7B7}"/>
              </a:ext>
            </a:extLst>
          </p:cNvPr>
          <p:cNvSpPr/>
          <p:nvPr/>
        </p:nvSpPr>
        <p:spPr>
          <a:xfrm>
            <a:off x="333670" y="4369586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national handleplan for at styrke organdonationsområdet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6653860-9403-4711-86FF-4CA75314FEB7}"/>
              </a:ext>
            </a:extLst>
          </p:cNvPr>
          <p:cNvSpPr/>
          <p:nvPr/>
        </p:nvSpPr>
        <p:spPr>
          <a:xfrm>
            <a:off x="333670" y="464348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yderligere udvidelse af ordningen om tilskud til tandpleje til visse patientgrupper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3E2CB78-FBE7-4832-8591-2C7029CEC411}"/>
              </a:ext>
            </a:extLst>
          </p:cNvPr>
          <p:cNvSpPr/>
          <p:nvPr/>
        </p:nvSpPr>
        <p:spPr>
          <a:xfrm>
            <a:off x="5719441" y="245471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8AFEEA5-5247-4810-904D-4E2140B16C6A}"/>
              </a:ext>
            </a:extLst>
          </p:cNvPr>
          <p:cNvSpPr/>
          <p:nvPr/>
        </p:nvSpPr>
        <p:spPr>
          <a:xfrm>
            <a:off x="6108297" y="245471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C8B8033-49A6-4FBA-86E7-3D62A13F4659}"/>
              </a:ext>
            </a:extLst>
          </p:cNvPr>
          <p:cNvSpPr/>
          <p:nvPr/>
        </p:nvSpPr>
        <p:spPr>
          <a:xfrm>
            <a:off x="6497153" y="245471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0B9B44D7-B30B-489F-A564-4E5444E13127}"/>
              </a:ext>
            </a:extLst>
          </p:cNvPr>
          <p:cNvSpPr/>
          <p:nvPr/>
        </p:nvSpPr>
        <p:spPr>
          <a:xfrm>
            <a:off x="6899385" y="245471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6673481-2C52-4140-9F9C-04080D0D3B19}"/>
              </a:ext>
            </a:extLst>
          </p:cNvPr>
          <p:cNvSpPr/>
          <p:nvPr/>
        </p:nvSpPr>
        <p:spPr>
          <a:xfrm>
            <a:off x="7288241" y="245471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8FAF58F1-A646-4FB9-8CCC-7988BE2866EE}"/>
              </a:ext>
            </a:extLst>
          </p:cNvPr>
          <p:cNvSpPr/>
          <p:nvPr/>
        </p:nvSpPr>
        <p:spPr>
          <a:xfrm>
            <a:off x="7677097" y="245471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AD9D603F-AF30-473B-9970-7D85F684070B}"/>
              </a:ext>
            </a:extLst>
          </p:cNvPr>
          <p:cNvSpPr/>
          <p:nvPr/>
        </p:nvSpPr>
        <p:spPr>
          <a:xfrm>
            <a:off x="8065953" y="245471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23DDF227-6F64-43BE-9002-8C98ACA33A99}"/>
              </a:ext>
            </a:extLst>
          </p:cNvPr>
          <p:cNvSpPr/>
          <p:nvPr/>
        </p:nvSpPr>
        <p:spPr>
          <a:xfrm>
            <a:off x="8454808" y="245471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15A786DA-BB05-4950-ACA5-CA9A60D63C81}"/>
              </a:ext>
            </a:extLst>
          </p:cNvPr>
          <p:cNvSpPr/>
          <p:nvPr/>
        </p:nvSpPr>
        <p:spPr>
          <a:xfrm>
            <a:off x="5719441" y="272718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1E58A932-3D24-4E38-B878-4B064A5988AA}"/>
              </a:ext>
            </a:extLst>
          </p:cNvPr>
          <p:cNvSpPr/>
          <p:nvPr/>
        </p:nvSpPr>
        <p:spPr>
          <a:xfrm>
            <a:off x="6108297" y="272718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AF11B0F-4B5C-4E9A-91AB-DD74D7F3F885}"/>
              </a:ext>
            </a:extLst>
          </p:cNvPr>
          <p:cNvSpPr/>
          <p:nvPr/>
        </p:nvSpPr>
        <p:spPr>
          <a:xfrm>
            <a:off x="6497153" y="272718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FB935A4-21D7-463E-89B9-3485016FD46F}"/>
              </a:ext>
            </a:extLst>
          </p:cNvPr>
          <p:cNvSpPr/>
          <p:nvPr/>
        </p:nvSpPr>
        <p:spPr>
          <a:xfrm>
            <a:off x="6899385" y="272718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9B4787D3-41AB-469B-8F7B-5B29EDD340D7}"/>
              </a:ext>
            </a:extLst>
          </p:cNvPr>
          <p:cNvSpPr/>
          <p:nvPr/>
        </p:nvSpPr>
        <p:spPr>
          <a:xfrm>
            <a:off x="7288241" y="272718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E43EE51D-F1AB-42A4-90F4-211E399A1749}"/>
              </a:ext>
            </a:extLst>
          </p:cNvPr>
          <p:cNvSpPr/>
          <p:nvPr/>
        </p:nvSpPr>
        <p:spPr>
          <a:xfrm>
            <a:off x="7677097" y="272718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91F3FF26-5B19-44A0-BC24-E19F507C3438}"/>
              </a:ext>
            </a:extLst>
          </p:cNvPr>
          <p:cNvSpPr/>
          <p:nvPr/>
        </p:nvSpPr>
        <p:spPr>
          <a:xfrm>
            <a:off x="8065953" y="272718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E271220F-E584-475F-A89F-FDABCC463E2A}"/>
              </a:ext>
            </a:extLst>
          </p:cNvPr>
          <p:cNvSpPr/>
          <p:nvPr/>
        </p:nvSpPr>
        <p:spPr>
          <a:xfrm>
            <a:off x="8454808" y="272718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5B7573D-5632-44D8-A3CD-3072E01FC111}"/>
              </a:ext>
            </a:extLst>
          </p:cNvPr>
          <p:cNvSpPr/>
          <p:nvPr/>
        </p:nvSpPr>
        <p:spPr>
          <a:xfrm>
            <a:off x="5719441" y="299965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0B4097B4-BE8B-493B-B7AD-575BB92675F0}"/>
              </a:ext>
            </a:extLst>
          </p:cNvPr>
          <p:cNvSpPr/>
          <p:nvPr/>
        </p:nvSpPr>
        <p:spPr>
          <a:xfrm>
            <a:off x="6108297" y="299965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22AA463F-268D-4BF6-AD58-735D7E4CD369}"/>
              </a:ext>
            </a:extLst>
          </p:cNvPr>
          <p:cNvSpPr/>
          <p:nvPr/>
        </p:nvSpPr>
        <p:spPr>
          <a:xfrm>
            <a:off x="6497153" y="299965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ABF48011-65AD-4F71-ADC1-2B4C38C17BCB}"/>
              </a:ext>
            </a:extLst>
          </p:cNvPr>
          <p:cNvSpPr/>
          <p:nvPr/>
        </p:nvSpPr>
        <p:spPr>
          <a:xfrm>
            <a:off x="6899385" y="299965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FA5AE523-1567-4CDA-8810-E9767E28730F}"/>
              </a:ext>
            </a:extLst>
          </p:cNvPr>
          <p:cNvSpPr/>
          <p:nvPr/>
        </p:nvSpPr>
        <p:spPr>
          <a:xfrm>
            <a:off x="7288241" y="299965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2A7689A-3E1A-45C6-AB85-E3AD9EC947AC}"/>
              </a:ext>
            </a:extLst>
          </p:cNvPr>
          <p:cNvSpPr/>
          <p:nvPr/>
        </p:nvSpPr>
        <p:spPr>
          <a:xfrm>
            <a:off x="7677097" y="299965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CABEFA1F-DC33-41B1-8713-4FC543B240EE}"/>
              </a:ext>
            </a:extLst>
          </p:cNvPr>
          <p:cNvSpPr/>
          <p:nvPr/>
        </p:nvSpPr>
        <p:spPr>
          <a:xfrm>
            <a:off x="8065953" y="2999651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7DA113D3-8AA8-48C4-9A8B-402C2B969B23}"/>
              </a:ext>
            </a:extLst>
          </p:cNvPr>
          <p:cNvSpPr/>
          <p:nvPr/>
        </p:nvSpPr>
        <p:spPr>
          <a:xfrm>
            <a:off x="8454808" y="2999651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50D7E0E9-C098-4858-A24B-B272AD922BE2}"/>
              </a:ext>
            </a:extLst>
          </p:cNvPr>
          <p:cNvSpPr/>
          <p:nvPr/>
        </p:nvSpPr>
        <p:spPr>
          <a:xfrm>
            <a:off x="5719441" y="327211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A8CDCF7C-FFC5-4829-B964-F3FA0DE14C48}"/>
              </a:ext>
            </a:extLst>
          </p:cNvPr>
          <p:cNvSpPr/>
          <p:nvPr/>
        </p:nvSpPr>
        <p:spPr>
          <a:xfrm>
            <a:off x="6108297" y="327211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A39B7364-C194-46BA-9DFC-9D17A3F0C80A}"/>
              </a:ext>
            </a:extLst>
          </p:cNvPr>
          <p:cNvSpPr/>
          <p:nvPr/>
        </p:nvSpPr>
        <p:spPr>
          <a:xfrm>
            <a:off x="6497153" y="327211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F6D20081-7885-4E86-82B2-742441198EA6}"/>
              </a:ext>
            </a:extLst>
          </p:cNvPr>
          <p:cNvSpPr/>
          <p:nvPr/>
        </p:nvSpPr>
        <p:spPr>
          <a:xfrm>
            <a:off x="6899385" y="327211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945ECEA0-12D0-4A5A-8F1D-C44BE740315B}"/>
              </a:ext>
            </a:extLst>
          </p:cNvPr>
          <p:cNvSpPr/>
          <p:nvPr/>
        </p:nvSpPr>
        <p:spPr>
          <a:xfrm>
            <a:off x="7288241" y="327211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F1196676-4C7E-46F6-93AC-16FEED1323A1}"/>
              </a:ext>
            </a:extLst>
          </p:cNvPr>
          <p:cNvSpPr/>
          <p:nvPr/>
        </p:nvSpPr>
        <p:spPr>
          <a:xfrm>
            <a:off x="7677097" y="327211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16D9B7A9-7973-4F52-B071-FC9DF33837BD}"/>
              </a:ext>
            </a:extLst>
          </p:cNvPr>
          <p:cNvSpPr/>
          <p:nvPr/>
        </p:nvSpPr>
        <p:spPr>
          <a:xfrm>
            <a:off x="8065953" y="327211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1D5D15A-49FD-4CAD-83D4-FF26B5473536}"/>
              </a:ext>
            </a:extLst>
          </p:cNvPr>
          <p:cNvSpPr/>
          <p:nvPr/>
        </p:nvSpPr>
        <p:spPr>
          <a:xfrm>
            <a:off x="8454808" y="327211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3A3C6E06-B6D1-4678-BE18-3A776E522380}"/>
              </a:ext>
            </a:extLst>
          </p:cNvPr>
          <p:cNvSpPr/>
          <p:nvPr/>
        </p:nvSpPr>
        <p:spPr>
          <a:xfrm>
            <a:off x="5719441" y="3544587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F771C5B3-657B-4FF6-8CF1-B8C6159D0D03}"/>
              </a:ext>
            </a:extLst>
          </p:cNvPr>
          <p:cNvSpPr/>
          <p:nvPr/>
        </p:nvSpPr>
        <p:spPr>
          <a:xfrm>
            <a:off x="6108297" y="3544587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E26F4875-2C1D-4D94-8AC4-3FA6A4966F29}"/>
              </a:ext>
            </a:extLst>
          </p:cNvPr>
          <p:cNvSpPr/>
          <p:nvPr/>
        </p:nvSpPr>
        <p:spPr>
          <a:xfrm>
            <a:off x="6497153" y="3544587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B093DFC6-E5B2-4D67-AD2A-8DD5D0BD6641}"/>
              </a:ext>
            </a:extLst>
          </p:cNvPr>
          <p:cNvSpPr/>
          <p:nvPr/>
        </p:nvSpPr>
        <p:spPr>
          <a:xfrm>
            <a:off x="6899385" y="3544587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3B0B3980-C9CF-4734-BE6E-D3D7F52981B0}"/>
              </a:ext>
            </a:extLst>
          </p:cNvPr>
          <p:cNvSpPr/>
          <p:nvPr/>
        </p:nvSpPr>
        <p:spPr>
          <a:xfrm>
            <a:off x="7288241" y="354458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257ADE38-11DE-44E0-A92F-BBB051188F99}"/>
              </a:ext>
            </a:extLst>
          </p:cNvPr>
          <p:cNvSpPr/>
          <p:nvPr/>
        </p:nvSpPr>
        <p:spPr>
          <a:xfrm>
            <a:off x="7677097" y="354458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89AA90F9-A6A3-4537-AA6D-3F08AB895EEF}"/>
              </a:ext>
            </a:extLst>
          </p:cNvPr>
          <p:cNvSpPr/>
          <p:nvPr/>
        </p:nvSpPr>
        <p:spPr>
          <a:xfrm>
            <a:off x="8065953" y="354458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B5ACB53D-7593-4F8D-90C2-F0987000A71D}"/>
              </a:ext>
            </a:extLst>
          </p:cNvPr>
          <p:cNvSpPr/>
          <p:nvPr/>
        </p:nvSpPr>
        <p:spPr>
          <a:xfrm>
            <a:off x="8454808" y="354458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85680D5-759C-430D-A9C6-CFF5E2C2E8A8}"/>
              </a:ext>
            </a:extLst>
          </p:cNvPr>
          <p:cNvSpPr/>
          <p:nvPr/>
        </p:nvSpPr>
        <p:spPr>
          <a:xfrm>
            <a:off x="5719441" y="381705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AC58AFE4-A3A8-4195-9D20-791F1BC6B853}"/>
              </a:ext>
            </a:extLst>
          </p:cNvPr>
          <p:cNvSpPr/>
          <p:nvPr/>
        </p:nvSpPr>
        <p:spPr>
          <a:xfrm>
            <a:off x="6108297" y="381705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03B55325-E87B-4251-AE36-A6E7A2BD4C11}"/>
              </a:ext>
            </a:extLst>
          </p:cNvPr>
          <p:cNvSpPr/>
          <p:nvPr/>
        </p:nvSpPr>
        <p:spPr>
          <a:xfrm>
            <a:off x="6497153" y="381705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F63D982F-9951-44C6-BF86-B61D638DA1D0}"/>
              </a:ext>
            </a:extLst>
          </p:cNvPr>
          <p:cNvSpPr/>
          <p:nvPr/>
        </p:nvSpPr>
        <p:spPr>
          <a:xfrm>
            <a:off x="6899385" y="381705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DBA64DAC-5862-4959-98D6-833EAA26CF37}"/>
              </a:ext>
            </a:extLst>
          </p:cNvPr>
          <p:cNvSpPr/>
          <p:nvPr/>
        </p:nvSpPr>
        <p:spPr>
          <a:xfrm>
            <a:off x="7288241" y="3817055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4F86535-4829-413E-AA20-3714752ABE13}"/>
              </a:ext>
            </a:extLst>
          </p:cNvPr>
          <p:cNvSpPr/>
          <p:nvPr/>
        </p:nvSpPr>
        <p:spPr>
          <a:xfrm>
            <a:off x="7677097" y="381705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DA391DE2-6684-42AE-B3C5-E76C2D38ADF6}"/>
              </a:ext>
            </a:extLst>
          </p:cNvPr>
          <p:cNvSpPr/>
          <p:nvPr/>
        </p:nvSpPr>
        <p:spPr>
          <a:xfrm>
            <a:off x="8065953" y="3817055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7D199F23-7B25-4BFD-B766-E214779B2DD3}"/>
              </a:ext>
            </a:extLst>
          </p:cNvPr>
          <p:cNvSpPr/>
          <p:nvPr/>
        </p:nvSpPr>
        <p:spPr>
          <a:xfrm>
            <a:off x="8454808" y="3817055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CCCAF389-5FEC-47D2-982F-7C937F43D256}"/>
              </a:ext>
            </a:extLst>
          </p:cNvPr>
          <p:cNvSpPr/>
          <p:nvPr/>
        </p:nvSpPr>
        <p:spPr>
          <a:xfrm>
            <a:off x="5719441" y="408952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B9A73CDA-9B8C-4431-9129-1345AB0E1B78}"/>
              </a:ext>
            </a:extLst>
          </p:cNvPr>
          <p:cNvSpPr/>
          <p:nvPr/>
        </p:nvSpPr>
        <p:spPr>
          <a:xfrm>
            <a:off x="6108297" y="408952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1EF74231-1712-4C81-9D43-ACD554880ECB}"/>
              </a:ext>
            </a:extLst>
          </p:cNvPr>
          <p:cNvSpPr/>
          <p:nvPr/>
        </p:nvSpPr>
        <p:spPr>
          <a:xfrm>
            <a:off x="6497153" y="408952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91974F14-0662-4602-844F-7333AAF5BA0F}"/>
              </a:ext>
            </a:extLst>
          </p:cNvPr>
          <p:cNvSpPr/>
          <p:nvPr/>
        </p:nvSpPr>
        <p:spPr>
          <a:xfrm>
            <a:off x="6899385" y="408952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A7CD8674-621D-406B-A546-E0840DC41973}"/>
              </a:ext>
            </a:extLst>
          </p:cNvPr>
          <p:cNvSpPr/>
          <p:nvPr/>
        </p:nvSpPr>
        <p:spPr>
          <a:xfrm>
            <a:off x="7288241" y="4089523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7E3B763E-B5B7-4329-A6FC-05F0D65FACA1}"/>
              </a:ext>
            </a:extLst>
          </p:cNvPr>
          <p:cNvSpPr/>
          <p:nvPr/>
        </p:nvSpPr>
        <p:spPr>
          <a:xfrm>
            <a:off x="7677097" y="408952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F4F802BF-3E53-44F2-A3B4-82DCD78E61CD}"/>
              </a:ext>
            </a:extLst>
          </p:cNvPr>
          <p:cNvSpPr/>
          <p:nvPr/>
        </p:nvSpPr>
        <p:spPr>
          <a:xfrm>
            <a:off x="8065953" y="408952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8407F4B8-5162-4588-A450-2491976C1ECD}"/>
              </a:ext>
            </a:extLst>
          </p:cNvPr>
          <p:cNvSpPr/>
          <p:nvPr/>
        </p:nvSpPr>
        <p:spPr>
          <a:xfrm>
            <a:off x="8454808" y="4089523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BF0F685F-CD0D-4EAF-B051-4BFF751CEAA7}"/>
              </a:ext>
            </a:extLst>
          </p:cNvPr>
          <p:cNvSpPr/>
          <p:nvPr/>
        </p:nvSpPr>
        <p:spPr>
          <a:xfrm>
            <a:off x="5719441" y="436199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SF*</a:t>
            </a:r>
          </a:p>
        </p:txBody>
      </p:sp>
      <p:sp>
        <p:nvSpPr>
          <p:cNvPr id="112" name="Rektangel 111">
            <a:extLst>
              <a:ext uri="{FF2B5EF4-FFF2-40B4-BE49-F238E27FC236}">
                <a16:creationId xmlns:a16="http://schemas.microsoft.com/office/drawing/2014/main" id="{4153388E-41F6-46D1-B1FA-CEF6982B106F}"/>
              </a:ext>
            </a:extLst>
          </p:cNvPr>
          <p:cNvSpPr/>
          <p:nvPr/>
        </p:nvSpPr>
        <p:spPr>
          <a:xfrm>
            <a:off x="6108297" y="436199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EL*</a:t>
            </a:r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5D78281E-1F26-4C5A-98CB-535E3F75A0C8}"/>
              </a:ext>
            </a:extLst>
          </p:cNvPr>
          <p:cNvSpPr/>
          <p:nvPr/>
        </p:nvSpPr>
        <p:spPr>
          <a:xfrm>
            <a:off x="6497153" y="436199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2C8B065A-9008-4DE4-A638-EB6D8EFC792E}"/>
              </a:ext>
            </a:extLst>
          </p:cNvPr>
          <p:cNvSpPr/>
          <p:nvPr/>
        </p:nvSpPr>
        <p:spPr>
          <a:xfrm>
            <a:off x="6899385" y="436199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9E246B16-B8C7-4AC3-9010-32BAC0D3C56F}"/>
              </a:ext>
            </a:extLst>
          </p:cNvPr>
          <p:cNvSpPr/>
          <p:nvPr/>
        </p:nvSpPr>
        <p:spPr>
          <a:xfrm>
            <a:off x="7288241" y="4361991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40133169-5191-4FC1-83E8-F9EEE1F84E82}"/>
              </a:ext>
            </a:extLst>
          </p:cNvPr>
          <p:cNvSpPr/>
          <p:nvPr/>
        </p:nvSpPr>
        <p:spPr>
          <a:xfrm>
            <a:off x="7677097" y="4361991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0BB14253-4849-457A-BB7A-F1A9519C2338}"/>
              </a:ext>
            </a:extLst>
          </p:cNvPr>
          <p:cNvSpPr/>
          <p:nvPr/>
        </p:nvSpPr>
        <p:spPr>
          <a:xfrm>
            <a:off x="8065953" y="436199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K*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7BBFA769-8A1F-4D09-B8B6-29986F64B8DB}"/>
              </a:ext>
            </a:extLst>
          </p:cNvPr>
          <p:cNvSpPr/>
          <p:nvPr/>
        </p:nvSpPr>
        <p:spPr>
          <a:xfrm>
            <a:off x="8454808" y="4361991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0F15DA2-BF44-46C2-9235-81C340C99BE5}"/>
              </a:ext>
            </a:extLst>
          </p:cNvPr>
          <p:cNvSpPr/>
          <p:nvPr/>
        </p:nvSpPr>
        <p:spPr>
          <a:xfrm>
            <a:off x="5719441" y="463445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840B474C-A69D-4AD9-9D6F-DA94823FD822}"/>
              </a:ext>
            </a:extLst>
          </p:cNvPr>
          <p:cNvSpPr/>
          <p:nvPr/>
        </p:nvSpPr>
        <p:spPr>
          <a:xfrm>
            <a:off x="6108297" y="463445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FB55AD25-3A47-47D8-A0D8-F0ED51FC7CE0}"/>
              </a:ext>
            </a:extLst>
          </p:cNvPr>
          <p:cNvSpPr/>
          <p:nvPr/>
        </p:nvSpPr>
        <p:spPr>
          <a:xfrm>
            <a:off x="6497153" y="463445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CFF40026-84CB-4A6C-94E5-78E752E34D5E}"/>
              </a:ext>
            </a:extLst>
          </p:cNvPr>
          <p:cNvSpPr/>
          <p:nvPr/>
        </p:nvSpPr>
        <p:spPr>
          <a:xfrm>
            <a:off x="6899385" y="46344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CA5260A9-0D31-493B-A905-DBB7BDCC4482}"/>
              </a:ext>
            </a:extLst>
          </p:cNvPr>
          <p:cNvSpPr/>
          <p:nvPr/>
        </p:nvSpPr>
        <p:spPr>
          <a:xfrm>
            <a:off x="7288241" y="46344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DDA669F3-400E-48D8-A99F-D0C1646C82C8}"/>
              </a:ext>
            </a:extLst>
          </p:cNvPr>
          <p:cNvSpPr/>
          <p:nvPr/>
        </p:nvSpPr>
        <p:spPr>
          <a:xfrm>
            <a:off x="7677097" y="46344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029178BF-741B-4714-963A-FFB1CF9F1541}"/>
              </a:ext>
            </a:extLst>
          </p:cNvPr>
          <p:cNvSpPr/>
          <p:nvPr/>
        </p:nvSpPr>
        <p:spPr>
          <a:xfrm>
            <a:off x="8065953" y="46344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979C8FC4-574C-4122-B76F-DF14F4C89DED}"/>
              </a:ext>
            </a:extLst>
          </p:cNvPr>
          <p:cNvSpPr/>
          <p:nvPr/>
        </p:nvSpPr>
        <p:spPr>
          <a:xfrm>
            <a:off x="8454808" y="46344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74DE5848-F1A7-4376-AC40-6DB63FC39E57}"/>
              </a:ext>
            </a:extLst>
          </p:cNvPr>
          <p:cNvSpPr/>
          <p:nvPr/>
        </p:nvSpPr>
        <p:spPr>
          <a:xfrm>
            <a:off x="333670" y="4917392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sundhedsreform 2024</a:t>
            </a: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4466D98C-45A5-466B-B685-77EC2760EB8B}"/>
              </a:ext>
            </a:extLst>
          </p:cNvPr>
          <p:cNvSpPr/>
          <p:nvPr/>
        </p:nvSpPr>
        <p:spPr>
          <a:xfrm>
            <a:off x="5719441" y="4906927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372CFBB2-30D7-4DBF-B419-391C3D98E388}"/>
              </a:ext>
            </a:extLst>
          </p:cNvPr>
          <p:cNvSpPr/>
          <p:nvPr/>
        </p:nvSpPr>
        <p:spPr>
          <a:xfrm>
            <a:off x="6108297" y="4906927"/>
            <a:ext cx="373376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5A04427B-C89D-4C1A-B4A4-1F298E9C4A98}"/>
              </a:ext>
            </a:extLst>
          </p:cNvPr>
          <p:cNvSpPr/>
          <p:nvPr/>
        </p:nvSpPr>
        <p:spPr>
          <a:xfrm>
            <a:off x="6497153" y="4906927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71C4ECBC-A604-472A-BBA0-98FD352E8131}"/>
              </a:ext>
            </a:extLst>
          </p:cNvPr>
          <p:cNvSpPr/>
          <p:nvPr/>
        </p:nvSpPr>
        <p:spPr>
          <a:xfrm>
            <a:off x="6899385" y="490692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E7E67B01-A456-4150-8A7D-859210BB1BD7}"/>
              </a:ext>
            </a:extLst>
          </p:cNvPr>
          <p:cNvSpPr/>
          <p:nvPr/>
        </p:nvSpPr>
        <p:spPr>
          <a:xfrm>
            <a:off x="7288241" y="4906927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C2EEE45A-99E4-4CDF-8D37-5FE7577DC227}"/>
              </a:ext>
            </a:extLst>
          </p:cNvPr>
          <p:cNvSpPr/>
          <p:nvPr/>
        </p:nvSpPr>
        <p:spPr>
          <a:xfrm>
            <a:off x="7677097" y="490692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2301FB95-3D3A-4550-9C99-906FFBE278FD}"/>
              </a:ext>
            </a:extLst>
          </p:cNvPr>
          <p:cNvSpPr/>
          <p:nvPr/>
        </p:nvSpPr>
        <p:spPr>
          <a:xfrm>
            <a:off x="8065953" y="4906927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DF5B2896-3532-40D6-A396-0877E558C21F}"/>
              </a:ext>
            </a:extLst>
          </p:cNvPr>
          <p:cNvSpPr/>
          <p:nvPr/>
        </p:nvSpPr>
        <p:spPr>
          <a:xfrm>
            <a:off x="8454808" y="4906927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36" name="Rektangel 135">
            <a:extLst>
              <a:ext uri="{FF2B5EF4-FFF2-40B4-BE49-F238E27FC236}">
                <a16:creationId xmlns:a16="http://schemas.microsoft.com/office/drawing/2014/main" id="{52120018-E901-46A9-8AA4-8803B149F3C9}"/>
              </a:ext>
            </a:extLst>
          </p:cNvPr>
          <p:cNvSpPr/>
          <p:nvPr/>
        </p:nvSpPr>
        <p:spPr>
          <a:xfrm>
            <a:off x="333670" y="519129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permanent ordning med medicinsk cannabis </a:t>
            </a:r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58C0A07-CBF5-48C1-A50A-DA0B665108C2}"/>
              </a:ext>
            </a:extLst>
          </p:cNvPr>
          <p:cNvSpPr/>
          <p:nvPr/>
        </p:nvSpPr>
        <p:spPr>
          <a:xfrm>
            <a:off x="5719441" y="517939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408848B4-A375-4CAB-ACCE-8C434AE6B01D}"/>
              </a:ext>
            </a:extLst>
          </p:cNvPr>
          <p:cNvSpPr/>
          <p:nvPr/>
        </p:nvSpPr>
        <p:spPr>
          <a:xfrm>
            <a:off x="6108297" y="5179395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39" name="Rektangel 138">
            <a:extLst>
              <a:ext uri="{FF2B5EF4-FFF2-40B4-BE49-F238E27FC236}">
                <a16:creationId xmlns:a16="http://schemas.microsoft.com/office/drawing/2014/main" id="{6CB66BA7-40E1-44F9-93FF-CD8F665852EF}"/>
              </a:ext>
            </a:extLst>
          </p:cNvPr>
          <p:cNvSpPr/>
          <p:nvPr/>
        </p:nvSpPr>
        <p:spPr>
          <a:xfrm>
            <a:off x="6497153" y="5179395"/>
            <a:ext cx="373376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140" name="Rektangel 139">
            <a:extLst>
              <a:ext uri="{FF2B5EF4-FFF2-40B4-BE49-F238E27FC236}">
                <a16:creationId xmlns:a16="http://schemas.microsoft.com/office/drawing/2014/main" id="{821A349F-1875-4F2E-A5D2-A6CE4D4C7B04}"/>
              </a:ext>
            </a:extLst>
          </p:cNvPr>
          <p:cNvSpPr/>
          <p:nvPr/>
        </p:nvSpPr>
        <p:spPr>
          <a:xfrm>
            <a:off x="6899385" y="517939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41" name="Rektangel 140">
            <a:extLst>
              <a:ext uri="{FF2B5EF4-FFF2-40B4-BE49-F238E27FC236}">
                <a16:creationId xmlns:a16="http://schemas.microsoft.com/office/drawing/2014/main" id="{4A4245E3-96AB-4CD0-A7A3-96FB6CD97E52}"/>
              </a:ext>
            </a:extLst>
          </p:cNvPr>
          <p:cNvSpPr/>
          <p:nvPr/>
        </p:nvSpPr>
        <p:spPr>
          <a:xfrm>
            <a:off x="7288241" y="517939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E4350A86-4E93-4A8F-8226-696966C02177}"/>
              </a:ext>
            </a:extLst>
          </p:cNvPr>
          <p:cNvSpPr/>
          <p:nvPr/>
        </p:nvSpPr>
        <p:spPr>
          <a:xfrm>
            <a:off x="7677097" y="517939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43" name="Rektangel 142">
            <a:extLst>
              <a:ext uri="{FF2B5EF4-FFF2-40B4-BE49-F238E27FC236}">
                <a16:creationId xmlns:a16="http://schemas.microsoft.com/office/drawing/2014/main" id="{21605AB1-34EF-4958-9C02-676B9AA72E36}"/>
              </a:ext>
            </a:extLst>
          </p:cNvPr>
          <p:cNvSpPr/>
          <p:nvPr/>
        </p:nvSpPr>
        <p:spPr>
          <a:xfrm>
            <a:off x="8065953" y="5179395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D82B96DE-CF08-4068-8BBB-AE9320BB0041}"/>
              </a:ext>
            </a:extLst>
          </p:cNvPr>
          <p:cNvSpPr/>
          <p:nvPr/>
        </p:nvSpPr>
        <p:spPr>
          <a:xfrm>
            <a:off x="8454808" y="5179395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45" name="Rektangel 144">
            <a:extLst>
              <a:ext uri="{FF2B5EF4-FFF2-40B4-BE49-F238E27FC236}">
                <a16:creationId xmlns:a16="http://schemas.microsoft.com/office/drawing/2014/main" id="{20976C4D-2E05-4AD8-96D9-81B5E849DBC5}"/>
              </a:ext>
            </a:extLst>
          </p:cNvPr>
          <p:cNvSpPr/>
          <p:nvPr/>
        </p:nvSpPr>
        <p:spPr>
          <a:xfrm>
            <a:off x="333670" y="573910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Ny psykiatrisk akuttelefon og styrkelse af akutte psykiatriske behandlingstilbud</a:t>
            </a:r>
          </a:p>
        </p:txBody>
      </p:sp>
      <p:sp>
        <p:nvSpPr>
          <p:cNvPr id="146" name="Rektangel 145">
            <a:extLst>
              <a:ext uri="{FF2B5EF4-FFF2-40B4-BE49-F238E27FC236}">
                <a16:creationId xmlns:a16="http://schemas.microsoft.com/office/drawing/2014/main" id="{EE8A3CC2-8CA4-4A37-AC06-8238FE508D57}"/>
              </a:ext>
            </a:extLst>
          </p:cNvPr>
          <p:cNvSpPr/>
          <p:nvPr/>
        </p:nvSpPr>
        <p:spPr>
          <a:xfrm>
            <a:off x="5719441" y="572433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47" name="Rektangel 146">
            <a:extLst>
              <a:ext uri="{FF2B5EF4-FFF2-40B4-BE49-F238E27FC236}">
                <a16:creationId xmlns:a16="http://schemas.microsoft.com/office/drawing/2014/main" id="{979AE757-9E5A-4A06-A613-118685EB5C12}"/>
              </a:ext>
            </a:extLst>
          </p:cNvPr>
          <p:cNvSpPr/>
          <p:nvPr/>
        </p:nvSpPr>
        <p:spPr>
          <a:xfrm>
            <a:off x="6108297" y="572433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48" name="Rektangel 147">
            <a:extLst>
              <a:ext uri="{FF2B5EF4-FFF2-40B4-BE49-F238E27FC236}">
                <a16:creationId xmlns:a16="http://schemas.microsoft.com/office/drawing/2014/main" id="{402B73BA-7C95-4499-88C0-B194412603BF}"/>
              </a:ext>
            </a:extLst>
          </p:cNvPr>
          <p:cNvSpPr/>
          <p:nvPr/>
        </p:nvSpPr>
        <p:spPr>
          <a:xfrm>
            <a:off x="6497153" y="5724331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49" name="Rektangel 148">
            <a:extLst>
              <a:ext uri="{FF2B5EF4-FFF2-40B4-BE49-F238E27FC236}">
                <a16:creationId xmlns:a16="http://schemas.microsoft.com/office/drawing/2014/main" id="{7EF0492D-85DA-4AB6-8B83-425EDC6B2B48}"/>
              </a:ext>
            </a:extLst>
          </p:cNvPr>
          <p:cNvSpPr/>
          <p:nvPr/>
        </p:nvSpPr>
        <p:spPr>
          <a:xfrm>
            <a:off x="6899385" y="572433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F986615B-B563-47DE-9899-B6BDC6052B80}"/>
              </a:ext>
            </a:extLst>
          </p:cNvPr>
          <p:cNvSpPr/>
          <p:nvPr/>
        </p:nvSpPr>
        <p:spPr>
          <a:xfrm>
            <a:off x="7288241" y="572433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51" name="Rektangel 150">
            <a:extLst>
              <a:ext uri="{FF2B5EF4-FFF2-40B4-BE49-F238E27FC236}">
                <a16:creationId xmlns:a16="http://schemas.microsoft.com/office/drawing/2014/main" id="{4FC8C8E8-9362-49B1-96CA-757C39A6E956}"/>
              </a:ext>
            </a:extLst>
          </p:cNvPr>
          <p:cNvSpPr/>
          <p:nvPr/>
        </p:nvSpPr>
        <p:spPr>
          <a:xfrm>
            <a:off x="7677097" y="572433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52" name="Rektangel 151">
            <a:extLst>
              <a:ext uri="{FF2B5EF4-FFF2-40B4-BE49-F238E27FC236}">
                <a16:creationId xmlns:a16="http://schemas.microsoft.com/office/drawing/2014/main" id="{4C5665FA-B5D5-4160-904F-71E9BCBEB0BB}"/>
              </a:ext>
            </a:extLst>
          </p:cNvPr>
          <p:cNvSpPr/>
          <p:nvPr/>
        </p:nvSpPr>
        <p:spPr>
          <a:xfrm>
            <a:off x="8065953" y="572433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53" name="Rektangel 152">
            <a:extLst>
              <a:ext uri="{FF2B5EF4-FFF2-40B4-BE49-F238E27FC236}">
                <a16:creationId xmlns:a16="http://schemas.microsoft.com/office/drawing/2014/main" id="{FEEFB4CF-223E-4CA0-BB8E-17FF35380084}"/>
              </a:ext>
            </a:extLst>
          </p:cNvPr>
          <p:cNvSpPr/>
          <p:nvPr/>
        </p:nvSpPr>
        <p:spPr>
          <a:xfrm>
            <a:off x="8454808" y="5724331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D371F603-ECE3-452E-9A44-1FDD8DDCD11D}"/>
              </a:ext>
            </a:extLst>
          </p:cNvPr>
          <p:cNvSpPr/>
          <p:nvPr/>
        </p:nvSpPr>
        <p:spPr>
          <a:xfrm>
            <a:off x="333670" y="6013004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at styrke muligheden for donation af æg</a:t>
            </a:r>
          </a:p>
        </p:txBody>
      </p:sp>
      <p:sp>
        <p:nvSpPr>
          <p:cNvPr id="155" name="Rektangel 154">
            <a:extLst>
              <a:ext uri="{FF2B5EF4-FFF2-40B4-BE49-F238E27FC236}">
                <a16:creationId xmlns:a16="http://schemas.microsoft.com/office/drawing/2014/main" id="{0285B364-CDB0-400A-B3E9-303775B647A9}"/>
              </a:ext>
            </a:extLst>
          </p:cNvPr>
          <p:cNvSpPr/>
          <p:nvPr/>
        </p:nvSpPr>
        <p:spPr>
          <a:xfrm>
            <a:off x="333670" y="628691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elektronisk aldersverificering af fysiske butikker </a:t>
            </a:r>
          </a:p>
        </p:txBody>
      </p:sp>
      <p:sp>
        <p:nvSpPr>
          <p:cNvPr id="156" name="Rektangel 155">
            <a:extLst>
              <a:ext uri="{FF2B5EF4-FFF2-40B4-BE49-F238E27FC236}">
                <a16:creationId xmlns:a16="http://schemas.microsoft.com/office/drawing/2014/main" id="{8B6BD45A-A7AE-4B46-A1B1-84D52421B397}"/>
              </a:ext>
            </a:extLst>
          </p:cNvPr>
          <p:cNvSpPr/>
          <p:nvPr/>
        </p:nvSpPr>
        <p:spPr>
          <a:xfrm>
            <a:off x="5719441" y="626925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57" name="Rektangel 156">
            <a:extLst>
              <a:ext uri="{FF2B5EF4-FFF2-40B4-BE49-F238E27FC236}">
                <a16:creationId xmlns:a16="http://schemas.microsoft.com/office/drawing/2014/main" id="{2E6141A8-3D12-4F34-BB4B-4149E7D85B09}"/>
              </a:ext>
            </a:extLst>
          </p:cNvPr>
          <p:cNvSpPr/>
          <p:nvPr/>
        </p:nvSpPr>
        <p:spPr>
          <a:xfrm>
            <a:off x="6108297" y="6269259"/>
            <a:ext cx="373376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58" name="Rektangel 157">
            <a:extLst>
              <a:ext uri="{FF2B5EF4-FFF2-40B4-BE49-F238E27FC236}">
                <a16:creationId xmlns:a16="http://schemas.microsoft.com/office/drawing/2014/main" id="{71435193-CC32-431F-AB73-7F8DE9A215C7}"/>
              </a:ext>
            </a:extLst>
          </p:cNvPr>
          <p:cNvSpPr/>
          <p:nvPr/>
        </p:nvSpPr>
        <p:spPr>
          <a:xfrm>
            <a:off x="6497153" y="6269259"/>
            <a:ext cx="373376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961AD78B-AC2E-499A-88A6-FB50058BF230}"/>
              </a:ext>
            </a:extLst>
          </p:cNvPr>
          <p:cNvSpPr/>
          <p:nvPr/>
        </p:nvSpPr>
        <p:spPr>
          <a:xfrm>
            <a:off x="6899385" y="62692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164761A0-991E-4086-B116-714EA33B0A26}"/>
              </a:ext>
            </a:extLst>
          </p:cNvPr>
          <p:cNvSpPr/>
          <p:nvPr/>
        </p:nvSpPr>
        <p:spPr>
          <a:xfrm>
            <a:off x="7288241" y="62692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196E4827-86C2-4646-817B-73DB9AE0B63A}"/>
              </a:ext>
            </a:extLst>
          </p:cNvPr>
          <p:cNvSpPr/>
          <p:nvPr/>
        </p:nvSpPr>
        <p:spPr>
          <a:xfrm>
            <a:off x="7677097" y="6269259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3B5AF846-8773-48B1-9622-5F9DA36A75A7}"/>
              </a:ext>
            </a:extLst>
          </p:cNvPr>
          <p:cNvSpPr/>
          <p:nvPr/>
        </p:nvSpPr>
        <p:spPr>
          <a:xfrm>
            <a:off x="8065953" y="626925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52B693B-FA42-4960-8CED-9CAC227BB29E}"/>
              </a:ext>
            </a:extLst>
          </p:cNvPr>
          <p:cNvSpPr/>
          <p:nvPr/>
        </p:nvSpPr>
        <p:spPr>
          <a:xfrm>
            <a:off x="8454808" y="6269259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167259AA-44D3-449A-B695-EA4612DB60BA}"/>
              </a:ext>
            </a:extLst>
          </p:cNvPr>
          <p:cNvSpPr/>
          <p:nvPr/>
        </p:nvSpPr>
        <p:spPr>
          <a:xfrm>
            <a:off x="333670" y="5465198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styrkelse af fødselsområdet </a:t>
            </a: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A0A92A55-83DE-416C-8B36-B5A711920D3C}"/>
              </a:ext>
            </a:extLst>
          </p:cNvPr>
          <p:cNvSpPr/>
          <p:nvPr/>
        </p:nvSpPr>
        <p:spPr>
          <a:xfrm>
            <a:off x="5719441" y="545186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F4E89FE1-244C-4959-B5E4-5B95FC0BEAEF}"/>
              </a:ext>
            </a:extLst>
          </p:cNvPr>
          <p:cNvSpPr/>
          <p:nvPr/>
        </p:nvSpPr>
        <p:spPr>
          <a:xfrm>
            <a:off x="6108297" y="545186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A356B638-B5D5-49D9-A7D4-B923307D3092}"/>
              </a:ext>
            </a:extLst>
          </p:cNvPr>
          <p:cNvSpPr/>
          <p:nvPr/>
        </p:nvSpPr>
        <p:spPr>
          <a:xfrm>
            <a:off x="6497153" y="5451863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68" name="Rektangel 167">
            <a:extLst>
              <a:ext uri="{FF2B5EF4-FFF2-40B4-BE49-F238E27FC236}">
                <a16:creationId xmlns:a16="http://schemas.microsoft.com/office/drawing/2014/main" id="{8CA9441A-62EA-44FA-B82D-34E9A6F009FE}"/>
              </a:ext>
            </a:extLst>
          </p:cNvPr>
          <p:cNvSpPr/>
          <p:nvPr/>
        </p:nvSpPr>
        <p:spPr>
          <a:xfrm>
            <a:off x="6899385" y="5451863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FB451D4C-0E69-4026-85DE-6A6F0284C4BD}"/>
              </a:ext>
            </a:extLst>
          </p:cNvPr>
          <p:cNvSpPr/>
          <p:nvPr/>
        </p:nvSpPr>
        <p:spPr>
          <a:xfrm>
            <a:off x="7288241" y="5451863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170" name="Rektangel 169">
            <a:extLst>
              <a:ext uri="{FF2B5EF4-FFF2-40B4-BE49-F238E27FC236}">
                <a16:creationId xmlns:a16="http://schemas.microsoft.com/office/drawing/2014/main" id="{B8978B4C-D5C9-4988-9A08-11319E894937}"/>
              </a:ext>
            </a:extLst>
          </p:cNvPr>
          <p:cNvSpPr/>
          <p:nvPr/>
        </p:nvSpPr>
        <p:spPr>
          <a:xfrm>
            <a:off x="7677097" y="5451863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DDE8AFE2-4773-4950-A239-B4D696100C8C}"/>
              </a:ext>
            </a:extLst>
          </p:cNvPr>
          <p:cNvSpPr/>
          <p:nvPr/>
        </p:nvSpPr>
        <p:spPr>
          <a:xfrm>
            <a:off x="8065953" y="5451863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72" name="Rektangel 171">
            <a:extLst>
              <a:ext uri="{FF2B5EF4-FFF2-40B4-BE49-F238E27FC236}">
                <a16:creationId xmlns:a16="http://schemas.microsoft.com/office/drawing/2014/main" id="{BBDC82DB-D545-4498-98A3-2D685EC0BC77}"/>
              </a:ext>
            </a:extLst>
          </p:cNvPr>
          <p:cNvSpPr/>
          <p:nvPr/>
        </p:nvSpPr>
        <p:spPr>
          <a:xfrm>
            <a:off x="8454808" y="5451863"/>
            <a:ext cx="3600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173" name="Rektangel 172">
            <a:extLst>
              <a:ext uri="{FF2B5EF4-FFF2-40B4-BE49-F238E27FC236}">
                <a16:creationId xmlns:a16="http://schemas.microsoft.com/office/drawing/2014/main" id="{ACC36911-4B66-45A9-8814-152D66238841}"/>
              </a:ext>
            </a:extLst>
          </p:cNvPr>
          <p:cNvSpPr/>
          <p:nvPr/>
        </p:nvSpPr>
        <p:spPr>
          <a:xfrm>
            <a:off x="5719441" y="599679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74" name="Rektangel 173">
            <a:extLst>
              <a:ext uri="{FF2B5EF4-FFF2-40B4-BE49-F238E27FC236}">
                <a16:creationId xmlns:a16="http://schemas.microsoft.com/office/drawing/2014/main" id="{6454F672-7A63-4690-BD43-4EE486595811}"/>
              </a:ext>
            </a:extLst>
          </p:cNvPr>
          <p:cNvSpPr/>
          <p:nvPr/>
        </p:nvSpPr>
        <p:spPr>
          <a:xfrm>
            <a:off x="6108297" y="599679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75" name="Rektangel 174">
            <a:extLst>
              <a:ext uri="{FF2B5EF4-FFF2-40B4-BE49-F238E27FC236}">
                <a16:creationId xmlns:a16="http://schemas.microsoft.com/office/drawing/2014/main" id="{CAFBFB9E-AFC6-4F9B-97F8-CE8F59E925AC}"/>
              </a:ext>
            </a:extLst>
          </p:cNvPr>
          <p:cNvSpPr/>
          <p:nvPr/>
        </p:nvSpPr>
        <p:spPr>
          <a:xfrm>
            <a:off x="6497153" y="5996799"/>
            <a:ext cx="373376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76" name="Rektangel 175">
            <a:extLst>
              <a:ext uri="{FF2B5EF4-FFF2-40B4-BE49-F238E27FC236}">
                <a16:creationId xmlns:a16="http://schemas.microsoft.com/office/drawing/2014/main" id="{62568965-FCDE-4F43-BAC4-BBA3A965570C}"/>
              </a:ext>
            </a:extLst>
          </p:cNvPr>
          <p:cNvSpPr/>
          <p:nvPr/>
        </p:nvSpPr>
        <p:spPr>
          <a:xfrm>
            <a:off x="6899385" y="599679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77" name="Rektangel 176">
            <a:extLst>
              <a:ext uri="{FF2B5EF4-FFF2-40B4-BE49-F238E27FC236}">
                <a16:creationId xmlns:a16="http://schemas.microsoft.com/office/drawing/2014/main" id="{F735D857-0E4D-4BE3-9FDB-6444F0BC617E}"/>
              </a:ext>
            </a:extLst>
          </p:cNvPr>
          <p:cNvSpPr/>
          <p:nvPr/>
        </p:nvSpPr>
        <p:spPr>
          <a:xfrm>
            <a:off x="7288241" y="599679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78" name="Rektangel 177">
            <a:extLst>
              <a:ext uri="{FF2B5EF4-FFF2-40B4-BE49-F238E27FC236}">
                <a16:creationId xmlns:a16="http://schemas.microsoft.com/office/drawing/2014/main" id="{DC71F66D-0B77-4056-BC0D-B50C927138AD}"/>
              </a:ext>
            </a:extLst>
          </p:cNvPr>
          <p:cNvSpPr/>
          <p:nvPr/>
        </p:nvSpPr>
        <p:spPr>
          <a:xfrm>
            <a:off x="7677097" y="599679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79" name="Rektangel 178">
            <a:extLst>
              <a:ext uri="{FF2B5EF4-FFF2-40B4-BE49-F238E27FC236}">
                <a16:creationId xmlns:a16="http://schemas.microsoft.com/office/drawing/2014/main" id="{206FAC8C-B949-4FE0-903F-DE8FC64F3D62}"/>
              </a:ext>
            </a:extLst>
          </p:cNvPr>
          <p:cNvSpPr/>
          <p:nvPr/>
        </p:nvSpPr>
        <p:spPr>
          <a:xfrm>
            <a:off x="8065953" y="599679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80" name="Rektangel 179">
            <a:extLst>
              <a:ext uri="{FF2B5EF4-FFF2-40B4-BE49-F238E27FC236}">
                <a16:creationId xmlns:a16="http://schemas.microsoft.com/office/drawing/2014/main" id="{8EB5AAD8-B790-4D52-9C85-F7D696BC19A6}"/>
              </a:ext>
            </a:extLst>
          </p:cNvPr>
          <p:cNvSpPr/>
          <p:nvPr/>
        </p:nvSpPr>
        <p:spPr>
          <a:xfrm>
            <a:off x="8454808" y="5996799"/>
            <a:ext cx="3600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6ACBBAE-E43D-0D5F-E4E5-C1373F0F203C}"/>
              </a:ext>
            </a:extLst>
          </p:cNvPr>
          <p:cNvSpPr/>
          <p:nvPr/>
        </p:nvSpPr>
        <p:spPr>
          <a:xfrm>
            <a:off x="276177" y="6538913"/>
            <a:ext cx="84548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/>
              <a:t>* Partiet indgår i dele af aftalen</a:t>
            </a:r>
            <a:r>
              <a:rPr lang="da-DK" sz="800">
                <a:latin typeface="Arial" panose="020B0604020202020204" pitchFamily="34" charset="0"/>
              </a:rPr>
              <a:t>.</a:t>
            </a:r>
            <a:endParaRPr lang="da-DK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2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8fef7e9137e44eff8cf4631ce04e63e1</Template>
  <TotalTime>62</TotalTime>
  <Words>432</Words>
  <Application>Microsoft Office PowerPoint</Application>
  <PresentationFormat>Skærmshow (4:3)</PresentationFormat>
  <Paragraphs>178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Verdana</vt:lpstr>
      <vt:lpstr>Office-tema</vt:lpstr>
      <vt:lpstr>Parlamentarisk status pr. 1. maj 2025   </vt:lpstr>
      <vt:lpstr>Sundhed </vt:lpstr>
      <vt:lpstr>Baggrund: Aftaler på sundhedsområdet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Statsministeriets PowerPoint-skabelon</dc:title>
  <dc:creator>Helene Harslett Petersen</dc:creator>
  <cp:lastModifiedBy>Helene Harslett Petersen</cp:lastModifiedBy>
  <cp:revision>41</cp:revision>
  <cp:lastPrinted>2025-05-07T18:26:52Z</cp:lastPrinted>
  <dcterms:created xsi:type="dcterms:W3CDTF">2025-05-06T13:30:42Z</dcterms:created>
  <dcterms:modified xsi:type="dcterms:W3CDTF">2025-09-09T14:25:30Z</dcterms:modified>
</cp:coreProperties>
</file>