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</p:sldMasterIdLst>
  <p:notesMasterIdLst>
    <p:notesMasterId r:id="rId5"/>
  </p:notesMasterIdLst>
  <p:sldIdLst>
    <p:sldId id="260" r:id="rId3"/>
    <p:sldId id="498" r:id="rId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 Harslett Petersen" initials="HHP" lastIdx="17" clrIdx="0">
    <p:extLst>
      <p:ext uri="{19B8F6BF-5375-455C-9EA6-DF929625EA0E}">
        <p15:presenceInfo xmlns:p15="http://schemas.microsoft.com/office/powerpoint/2012/main" userId="S-1-5-21-2100284113-1573851820-878952375-580616" providerId="AD"/>
      </p:ext>
    </p:extLst>
  </p:cmAuthor>
  <p:cmAuthor id="2" name="Lise Banke" initials="LB" lastIdx="8" clrIdx="1">
    <p:extLst>
      <p:ext uri="{19B8F6BF-5375-455C-9EA6-DF929625EA0E}">
        <p15:presenceInfo xmlns:p15="http://schemas.microsoft.com/office/powerpoint/2012/main" userId="S-1-5-21-2100284113-1573851820-878952375-530975" providerId="AD"/>
      </p:ext>
    </p:extLst>
  </p:cmAuthor>
  <p:cmAuthor id="3" name="Trine Ehrenreich Riis" initials="TER" lastIdx="17" clrIdx="2">
    <p:extLst>
      <p:ext uri="{19B8F6BF-5375-455C-9EA6-DF929625EA0E}">
        <p15:presenceInfo xmlns:p15="http://schemas.microsoft.com/office/powerpoint/2012/main" userId="S-1-5-21-2100284113-1573851820-878952375-251326" providerId="AD"/>
      </p:ext>
    </p:extLst>
  </p:cmAuthor>
  <p:cmAuthor id="4" name="Alexander Mariager Nedergaard" initials="AMN" lastIdx="1" clrIdx="3">
    <p:extLst>
      <p:ext uri="{19B8F6BF-5375-455C-9EA6-DF929625EA0E}">
        <p15:presenceInfo xmlns:p15="http://schemas.microsoft.com/office/powerpoint/2012/main" userId="S-1-5-21-2100284113-1573851820-878952375-522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F88"/>
    <a:srgbClr val="537044"/>
    <a:srgbClr val="719B50"/>
    <a:srgbClr val="AAC689"/>
    <a:srgbClr val="7F7F7F"/>
    <a:srgbClr val="92D050"/>
    <a:srgbClr val="FFE575"/>
    <a:srgbClr val="D1CCBD"/>
    <a:srgbClr val="000000"/>
    <a:srgbClr val="ADA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6405"/>
  </p:normalViewPr>
  <p:slideViewPr>
    <p:cSldViewPr snapToGrid="0" showGuides="1">
      <p:cViewPr varScale="1">
        <p:scale>
          <a:sx n="110" d="100"/>
          <a:sy n="110" d="100"/>
        </p:scale>
        <p:origin x="72" y="3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45" d="100"/>
          <a:sy n="145" d="100"/>
        </p:scale>
        <p:origin x="52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1-4527-BD9B-1ABC095F64A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1-4527-BD9B-1ABC095F64A3}"/>
              </c:ext>
            </c:extLst>
          </c:dPt>
          <c:dPt>
            <c:idx val="2"/>
            <c:bubble3D val="0"/>
            <c:spPr>
              <a:solidFill>
                <a:srgbClr val="D1CCBD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E1-4527-BD9B-1ABC095F64A3}"/>
              </c:ext>
            </c:extLst>
          </c:dPt>
          <c:cat>
            <c:strRef>
              <c:f>'Ark1'!$A$2:$A$4</c:f>
              <c:strCache>
                <c:ptCount val="3"/>
                <c:pt idx="0">
                  <c:v>Røde </c:v>
                </c:pt>
                <c:pt idx="1">
                  <c:v>Blå</c:v>
                </c:pt>
                <c:pt idx="2">
                  <c:v>Øvrige 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E1-4527-BD9B-1ABC095F6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Analyse!$O$37</c:f>
              <c:strCache>
                <c:ptCount val="1"/>
                <c:pt idx="0">
                  <c:v>Aftaler</c:v>
                </c:pt>
              </c:strCache>
            </c:strRef>
          </c:tx>
          <c:spPr>
            <a:solidFill>
              <a:srgbClr val="53704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69-4670-8BB6-BB7BEA811F77}"/>
              </c:ext>
            </c:extLst>
          </c:dPt>
          <c:dPt>
            <c:idx val="1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69-4670-8BB6-BB7BEA811F77}"/>
              </c:ext>
            </c:extLst>
          </c:dPt>
          <c:dPt>
            <c:idx val="2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69-4670-8BB6-BB7BEA811F77}"/>
              </c:ext>
            </c:extLst>
          </c:dPt>
          <c:dPt>
            <c:idx val="3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69-4670-8BB6-BB7BEA811F77}"/>
              </c:ext>
            </c:extLst>
          </c:dPt>
          <c:dPt>
            <c:idx val="4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69-4670-8BB6-BB7BEA811F77}"/>
              </c:ext>
            </c:extLst>
          </c:dPt>
          <c:dPt>
            <c:idx val="5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69-4670-8BB6-BB7BEA811F77}"/>
              </c:ext>
            </c:extLst>
          </c:dPt>
          <c:dPt>
            <c:idx val="6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69-4670-8BB6-BB7BEA811F77}"/>
              </c:ext>
            </c:extLst>
          </c:dPt>
          <c:dPt>
            <c:idx val="7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069-4670-8BB6-BB7BEA811F77}"/>
              </c:ext>
            </c:extLst>
          </c:dPt>
          <c:dPt>
            <c:idx val="8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069-4670-8BB6-BB7BEA811F77}"/>
              </c:ext>
            </c:extLst>
          </c:dPt>
          <c:dPt>
            <c:idx val="9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069-4670-8BB6-BB7BEA811F77}"/>
              </c:ext>
            </c:extLst>
          </c:dPt>
          <c:dPt>
            <c:idx val="10"/>
            <c:invertIfNegative val="0"/>
            <c:bubble3D val="0"/>
            <c:spPr>
              <a:solidFill>
                <a:srgbClr val="537044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069-4670-8BB6-BB7BEA811F77}"/>
              </c:ext>
            </c:extLst>
          </c:dPt>
          <c:dLbls>
            <c:dLbl>
              <c:idx val="0"/>
              <c:layout>
                <c:manualLayout>
                  <c:x val="-6.3375253754508534E-18"/>
                  <c:y val="0.1442981991124305"/>
                </c:manualLayout>
              </c:layout>
              <c:tx>
                <c:rich>
                  <a:bodyPr/>
                  <a:lstStyle/>
                  <a:p>
                    <a:fld id="{03D081A9-C163-42B4-B658-0445D3FB33A4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69-4670-8BB6-BB7BEA811F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5CB8AA-2D26-4B03-B2EC-499003F3F4C7}" type="VALUE">
                      <a:rPr lang="en-US"/>
                      <a:pPr/>
                      <a:t>[VÆRDI]</a:t>
                    </a:fld>
                    <a:r>
                      <a:rPr lang="en-US" baseline="0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69-4670-8BB6-BB7BEA811F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7194F2-37CD-4325-8718-BB20249640F8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69-4670-8BB6-BB7BEA811F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B2D9255-B0A1-45EF-9D2F-708CAF02978F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069-4670-8BB6-BB7BEA811F7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E96C1E-F77F-4A95-A0CF-CB5C763D900B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069-4670-8BB6-BB7BEA811F7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B347D5A-0306-4972-ACF5-10354BAB1242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069-4670-8BB6-BB7BEA811F7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BCC61F-31C1-4F3B-85CE-91BCF6BE6A61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069-4670-8BB6-BB7BEA811F7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CB320BD-978F-4587-97C1-1FD67A6D055A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069-4670-8BB6-BB7BEA811F7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C928CFB-7B82-4818-A218-AF1C06F7C7BD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069-4670-8BB6-BB7BEA811F7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A96D2B2-F6EA-4FA0-9F4F-9FCB542CA23A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069-4670-8BB6-BB7BEA811F7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6E91C83-42A2-4F4C-AD59-C7790A67072B}" type="VALUE">
                      <a:rPr lang="en-US"/>
                      <a:pPr/>
                      <a:t>[VÆRDI]</a:t>
                    </a:fld>
                    <a:r>
                      <a:rPr lang="en-US"/>
                      <a:t> aftaler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069-4670-8BB6-BB7BEA811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Analyse!$P$36:$Z$36</c:f>
              <c:strCache>
                <c:ptCount val="11"/>
                <c:pt idx="0">
                  <c:v>S</c:v>
                </c:pt>
                <c:pt idx="1">
                  <c:v>V</c:v>
                </c:pt>
                <c:pt idx="2">
                  <c:v>M</c:v>
                </c:pt>
                <c:pt idx="3">
                  <c:v>RV</c:v>
                </c:pt>
                <c:pt idx="4">
                  <c:v>SF</c:v>
                </c:pt>
                <c:pt idx="5">
                  <c:v>K</c:v>
                </c:pt>
                <c:pt idx="6">
                  <c:v>LA</c:v>
                </c:pt>
                <c:pt idx="7">
                  <c:v>DF</c:v>
                </c:pt>
                <c:pt idx="8">
                  <c:v>AL</c:v>
                </c:pt>
                <c:pt idx="9">
                  <c:v>DD</c:v>
                </c:pt>
                <c:pt idx="10">
                  <c:v>EL</c:v>
                </c:pt>
              </c:strCache>
            </c:strRef>
          </c:cat>
          <c:val>
            <c:numRef>
              <c:f>Analyse!$P$37:$Z$37</c:f>
              <c:numCache>
                <c:formatCode>General</c:formatCode>
                <c:ptCount val="11"/>
                <c:pt idx="0">
                  <c:v>163</c:v>
                </c:pt>
                <c:pt idx="1">
                  <c:v>163</c:v>
                </c:pt>
                <c:pt idx="2">
                  <c:v>163</c:v>
                </c:pt>
                <c:pt idx="3">
                  <c:v>148</c:v>
                </c:pt>
                <c:pt idx="4">
                  <c:v>143</c:v>
                </c:pt>
                <c:pt idx="5">
                  <c:v>134</c:v>
                </c:pt>
                <c:pt idx="6">
                  <c:v>112</c:v>
                </c:pt>
                <c:pt idx="7">
                  <c:v>107</c:v>
                </c:pt>
                <c:pt idx="8">
                  <c:v>92</c:v>
                </c:pt>
                <c:pt idx="9">
                  <c:v>90</c:v>
                </c:pt>
                <c:pt idx="1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69-4670-8BB6-BB7BEA811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569960272"/>
        <c:axId val="1569968912"/>
      </c:barChart>
      <c:catAx>
        <c:axId val="15699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1569968912"/>
        <c:crosses val="autoZero"/>
        <c:auto val="1"/>
        <c:lblAlgn val="ctr"/>
        <c:lblOffset val="100"/>
        <c:noMultiLvlLbl val="0"/>
      </c:catAx>
      <c:valAx>
        <c:axId val="156996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996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r">
              <a:defRPr sz="1200"/>
            </a:lvl1pPr>
          </a:lstStyle>
          <a:p>
            <a:fld id="{E355A69E-0110-B945-9235-A3A04FAB5872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1" tIns="47321" rIns="94641" bIns="4732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4641" tIns="47321" rIns="94641" bIns="47321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8427" cy="513507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r">
              <a:defRPr sz="1200"/>
            </a:lvl1pPr>
          </a:lstStyle>
          <a:p>
            <a:fld id="{B3F12E92-A38C-4C4E-9722-1609F4E6F9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8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5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11345042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1779267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304536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196025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67882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610718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E977-3552-4899-B1BB-1593DF174668}" type="datetime1">
              <a:rPr lang="da-DK" smtClean="0"/>
              <a:t>09-09-2025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51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F08A-E4EB-4E58-90A3-6D4F57BC0658}" type="datetime1">
              <a:rPr lang="da-DK" smtClean="0"/>
              <a:t>09-09-2025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523935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30E6-819A-4038-A36B-2948A4298785}" type="datetime1">
              <a:rPr lang="da-DK" smtClean="0"/>
              <a:t>09-09-2025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07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5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566130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826482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992319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513400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2CBA-D079-41EC-81F4-E82427A4FF94}" type="datetime1">
              <a:rPr lang="da-DK" smtClean="0"/>
              <a:t>09-09-2025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84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C170-6A59-422E-A865-019A59A567D9}" type="datetime1">
              <a:rPr lang="da-DK" smtClean="0"/>
              <a:t>09-09-2025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59186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C7C6-4A4E-4FEF-8E82-64090A6A6569}" type="datetime1">
              <a:rPr lang="da-DK" smtClean="0"/>
              <a:t>09-09-2025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34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3" userDrawn="1">
          <p15:clr>
            <a:srgbClr val="FBAE40"/>
          </p15:clr>
        </p15:guide>
        <p15:guide id="2" pos="5647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9C9375-F23D-41D2-B91B-380E8502A425}" type="datetime1">
              <a:rPr lang="da-DK" smtClean="0"/>
              <a:t>09-09-2025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8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6" r:id="rId3"/>
    <p:sldLayoutId id="2147483677" r:id="rId4"/>
    <p:sldLayoutId id="2147483678" r:id="rId5"/>
    <p:sldLayoutId id="2147483674" r:id="rId6"/>
    <p:sldLayoutId id="2147483666" r:id="rId7"/>
    <p:sldLayoutId id="2147483667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5" pos="5556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C9A7E-4435-4C14-839B-1C3736AC21BD}" type="datetime1">
              <a:rPr lang="da-DK" smtClean="0"/>
              <a:t>09-09-2025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2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3" orient="horz" pos="4110">
          <p15:clr>
            <a:srgbClr val="F26B43"/>
          </p15:clr>
        </p15:guide>
        <p15:guide id="5" pos="5556">
          <p15:clr>
            <a:srgbClr val="F26B43"/>
          </p15:clr>
        </p15:guide>
        <p15:guide id="6" pos="20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19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12CE9D0-2BFF-4635-8EE6-A523F84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48" y="6019498"/>
            <a:ext cx="2020341" cy="690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2192852-D309-49E6-AE5B-259B388E683E}"/>
              </a:ext>
            </a:extLst>
          </p:cNvPr>
          <p:cNvSpPr txBox="1">
            <a:spLocks/>
          </p:cNvSpPr>
          <p:nvPr/>
        </p:nvSpPr>
        <p:spPr>
          <a:xfrm>
            <a:off x="317272" y="1114606"/>
            <a:ext cx="8858249" cy="2387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Status for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regeringens arbejde</a:t>
            </a:r>
            <a:endParaRPr kumimoji="0" lang="da-DK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5905C7E8-E23D-4EFA-A598-D94298418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3968750"/>
            <a:ext cx="6372225" cy="126047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0" dirty="0"/>
              <a:t>Parlamentarisk status pr. 15. maj 2025</a:t>
            </a:r>
            <a:br>
              <a:rPr lang="da-DK" b="0" dirty="0"/>
            </a:b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57EA98D-0D61-4323-91A6-1486BEB52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46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6E787ADC-AAEE-45E5-9A31-447292837432}"/>
              </a:ext>
            </a:extLst>
          </p:cNvPr>
          <p:cNvSpPr/>
          <p:nvPr/>
        </p:nvSpPr>
        <p:spPr>
          <a:xfrm>
            <a:off x="330428" y="1401245"/>
            <a:ext cx="2568220" cy="2231999"/>
          </a:xfrm>
          <a:prstGeom prst="rect">
            <a:avLst/>
          </a:prstGeom>
          <a:solidFill>
            <a:srgbClr val="AAC68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1CB8F25-F785-407A-AF41-7453508B29BF}"/>
              </a:ext>
            </a:extLst>
          </p:cNvPr>
          <p:cNvSpPr/>
          <p:nvPr/>
        </p:nvSpPr>
        <p:spPr>
          <a:xfrm>
            <a:off x="335331" y="3698148"/>
            <a:ext cx="2563317" cy="2258656"/>
          </a:xfrm>
          <a:prstGeom prst="rect">
            <a:avLst/>
          </a:prstGeom>
          <a:solidFill>
            <a:srgbClr val="AAC68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85482C7-6396-4EDF-918B-04A6302ED628}"/>
              </a:ext>
            </a:extLst>
          </p:cNvPr>
          <p:cNvSpPr/>
          <p:nvPr/>
        </p:nvSpPr>
        <p:spPr>
          <a:xfrm>
            <a:off x="2959634" y="3698148"/>
            <a:ext cx="5852690" cy="2268000"/>
          </a:xfrm>
          <a:prstGeom prst="rect">
            <a:avLst/>
          </a:prstGeom>
          <a:solidFill>
            <a:srgbClr val="AAC68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30A4A1-D6F6-4B90-B946-95EC5EB5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Regeringens aftaler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EB3F64-25B9-41BE-B475-7CD805173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Status pr. 15. </a:t>
            </a:r>
            <a:r>
              <a:rPr lang="da-DK"/>
              <a:t>maj 2025</a:t>
            </a:r>
            <a:endParaRPr lang="da-DK" dirty="0"/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77200A94-9953-496E-8EC4-E151279A8654}"/>
              </a:ext>
            </a:extLst>
          </p:cNvPr>
          <p:cNvSpPr txBox="1"/>
          <p:nvPr/>
        </p:nvSpPr>
        <p:spPr>
          <a:xfrm>
            <a:off x="565561" y="1993241"/>
            <a:ext cx="19108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163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80EED76E-7904-43C6-BB2B-6E4AE255CA7A}"/>
              </a:ext>
            </a:extLst>
          </p:cNvPr>
          <p:cNvSpPr txBox="1"/>
          <p:nvPr/>
        </p:nvSpPr>
        <p:spPr>
          <a:xfrm>
            <a:off x="842248" y="2552917"/>
            <a:ext cx="154458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Aftaler indgået med Folketingets partier fra regeringen tiltrådte til den 15. maj 2025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91E0F96-3CE4-4E3B-B613-35FF129DE6DD}"/>
              </a:ext>
            </a:extLst>
          </p:cNvPr>
          <p:cNvSpPr txBox="1"/>
          <p:nvPr/>
        </p:nvSpPr>
        <p:spPr>
          <a:xfrm>
            <a:off x="522024" y="4289985"/>
            <a:ext cx="19979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1/5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22CE262E-D6A9-44FD-A9F0-DD921EDA15F3}"/>
              </a:ext>
            </a:extLst>
          </p:cNvPr>
          <p:cNvSpPr txBox="1"/>
          <p:nvPr/>
        </p:nvSpPr>
        <p:spPr>
          <a:xfrm>
            <a:off x="782864" y="4869479"/>
            <a:ext cx="16039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Hver femte aftale er indgået med </a:t>
            </a:r>
            <a:r>
              <a:rPr kumimoji="0" lang="da-DK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alle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Folketingets partier*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dirty="0">
                <a:solidFill>
                  <a:srgbClr val="000000"/>
                </a:solidFill>
                <a:latin typeface="Arial" panose="020B0604020202020204"/>
              </a:rPr>
              <a:t>[Opgjort eksklusiv Borgerne Parti, som først blev repræsenteret Folketinget pr. 17. januar 2025]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B5A3C0-E80C-4A62-88BA-BB54C4A84EB0}"/>
              </a:ext>
            </a:extLst>
          </p:cNvPr>
          <p:cNvSpPr/>
          <p:nvPr/>
        </p:nvSpPr>
        <p:spPr>
          <a:xfrm>
            <a:off x="330428" y="6043855"/>
            <a:ext cx="8398669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Anm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.: Opgørelsen omfatter som udgangspunkt aftaler mellem regeringen og partier i Folketinget, hvor der er offentliggjort en aftaletekst – herunder stemmeaftaler og aftaler, der udmønter og justerer eksisterende politiske forlig. Opgørelsen er baseret på ministeriernes indmelding af aftaler. Opgørelsen er eksklusiv Borgernes Parti, som først blev repræsenteret i Folketinget pr. </a:t>
            </a:r>
            <a:r>
              <a:rPr lang="da-DK" sz="900" dirty="0">
                <a:latin typeface="Arial" panose="020B0604020202020204" pitchFamily="34" charset="0"/>
              </a:rPr>
              <a:t>17. januar 2025. 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Ud af 163 aftaler er 11 aftaler indgået med SF, EL, RV og/eller AL (7 pct.), og 4 aftaler er indgået med DD, LA, K og/eller DF (2 pct.).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C657403-CDAA-4D3B-BFD7-051E28A4AC68}"/>
              </a:ext>
            </a:extLst>
          </p:cNvPr>
          <p:cNvSpPr/>
          <p:nvPr/>
        </p:nvSpPr>
        <p:spPr>
          <a:xfrm>
            <a:off x="2959634" y="1393025"/>
            <a:ext cx="5852690" cy="2240219"/>
          </a:xfrm>
          <a:prstGeom prst="rect">
            <a:avLst/>
          </a:prstGeom>
          <a:solidFill>
            <a:srgbClr val="AAC68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38647E29-D997-4AC3-903B-64D0D03E8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803441"/>
              </p:ext>
            </p:extLst>
          </p:nvPr>
        </p:nvGraphicFramePr>
        <p:xfrm>
          <a:off x="3328454" y="1737509"/>
          <a:ext cx="1493855" cy="163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Rektangel 39">
            <a:extLst>
              <a:ext uri="{FF2B5EF4-FFF2-40B4-BE49-F238E27FC236}">
                <a16:creationId xmlns:a16="http://schemas.microsoft.com/office/drawing/2014/main" id="{0E4D94E8-305C-42CC-B5E6-4ED07AD18D40}"/>
              </a:ext>
            </a:extLst>
          </p:cNvPr>
          <p:cNvSpPr/>
          <p:nvPr/>
        </p:nvSpPr>
        <p:spPr>
          <a:xfrm>
            <a:off x="5327332" y="1915463"/>
            <a:ext cx="112084" cy="324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90000" rIns="90000" bIns="9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6B8A831-E930-4D1C-BB8B-45C663BD3F24}"/>
              </a:ext>
            </a:extLst>
          </p:cNvPr>
          <p:cNvSpPr/>
          <p:nvPr/>
        </p:nvSpPr>
        <p:spPr>
          <a:xfrm>
            <a:off x="5327332" y="2392632"/>
            <a:ext cx="112084" cy="324000"/>
          </a:xfrm>
          <a:prstGeom prst="rect">
            <a:avLst/>
          </a:prstGeom>
          <a:solidFill>
            <a:srgbClr val="9E2B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90000" rIns="90000" bIns="9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1B69C90-9501-42DB-A3EA-921EFA214046}"/>
              </a:ext>
            </a:extLst>
          </p:cNvPr>
          <p:cNvSpPr/>
          <p:nvPr/>
        </p:nvSpPr>
        <p:spPr>
          <a:xfrm>
            <a:off x="5327332" y="2869800"/>
            <a:ext cx="112084" cy="324000"/>
          </a:xfrm>
          <a:prstGeom prst="rect">
            <a:avLst/>
          </a:prstGeom>
          <a:solidFill>
            <a:srgbClr val="2833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90000" rIns="90000" bIns="9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A795C41-0BE6-4555-8697-C72B400BE822}"/>
              </a:ext>
            </a:extLst>
          </p:cNvPr>
          <p:cNvSpPr txBox="1"/>
          <p:nvPr/>
        </p:nvSpPr>
        <p:spPr>
          <a:xfrm>
            <a:off x="5521437" y="1907898"/>
            <a:ext cx="24262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91 pct. af aftaler indgået med partier fra begge sider af den politiske midte.  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164638DB-174D-4F40-A398-0041E1211DD4}"/>
              </a:ext>
            </a:extLst>
          </p:cNvPr>
          <p:cNvSpPr txBox="1"/>
          <p:nvPr/>
        </p:nvSpPr>
        <p:spPr>
          <a:xfrm>
            <a:off x="5521436" y="2386065"/>
            <a:ext cx="24262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 pct. af aftaler indgået med SF, EL, RV og/eller AL.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A45BF1E-DDEB-4ED6-AC29-B1EEDB40A411}"/>
              </a:ext>
            </a:extLst>
          </p:cNvPr>
          <p:cNvSpPr txBox="1"/>
          <p:nvPr/>
        </p:nvSpPr>
        <p:spPr>
          <a:xfrm>
            <a:off x="5521437" y="2863814"/>
            <a:ext cx="2317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 pct. af aftaler indgået med DD, LA, K og/eller DF.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ADA258-12C9-0749-037B-5ABAD66BD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537046"/>
              </p:ext>
            </p:extLst>
          </p:nvPr>
        </p:nvGraphicFramePr>
        <p:xfrm>
          <a:off x="3031181" y="3744954"/>
          <a:ext cx="5747536" cy="213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53496E2-1FC5-44B7-8A04-182F8F9D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257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sministeriets PowerPoint-skabelon_til print_juni2023.pptx" id="{9B6D8B19-2E03-4B9C-A6A2-66FB43D080B3}" vid="{857EF002-6C76-48C4-A062-FCF30BB0B6D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eringen RGB-farver">
    <a:dk1>
      <a:srgbClr val="3C3C3C"/>
    </a:dk1>
    <a:lt1>
      <a:srgbClr val="FFFFFF"/>
    </a:lt1>
    <a:dk2>
      <a:srgbClr val="537044"/>
    </a:dk2>
    <a:lt2>
      <a:srgbClr val="719B50"/>
    </a:lt2>
    <a:accent1>
      <a:srgbClr val="9E2B33"/>
    </a:accent1>
    <a:accent2>
      <a:srgbClr val="D69391"/>
    </a:accent2>
    <a:accent3>
      <a:srgbClr val="E3D6DF"/>
    </a:accent3>
    <a:accent4>
      <a:srgbClr val="28334E"/>
    </a:accent4>
    <a:accent5>
      <a:srgbClr val="6191BB"/>
    </a:accent5>
    <a:accent6>
      <a:srgbClr val="C6D6E3"/>
    </a:accent6>
    <a:hlink>
      <a:srgbClr val="28334E"/>
    </a:hlink>
    <a:folHlink>
      <a:srgbClr val="6191BB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8078</TotalTime>
  <Words>244</Words>
  <Application>Microsoft Office PowerPoint</Application>
  <PresentationFormat>Skærmshow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Office-tema</vt:lpstr>
      <vt:lpstr>1_Office-tema</vt:lpstr>
      <vt:lpstr>Parlamentarisk status pr. 15. maj 2025   </vt:lpstr>
      <vt:lpstr>Regeringens aftaler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bla bla bla</dc:title>
  <dc:creator>Mille Rubæk</dc:creator>
  <cp:lastModifiedBy>Helene Harslett Petersen</cp:lastModifiedBy>
  <cp:revision>739</cp:revision>
  <cp:lastPrinted>2025-05-21T17:21:46Z</cp:lastPrinted>
  <dcterms:created xsi:type="dcterms:W3CDTF">2023-05-12T09:02:08Z</dcterms:created>
  <dcterms:modified xsi:type="dcterms:W3CDTF">2025-09-09T14:24:52Z</dcterms:modified>
</cp:coreProperties>
</file>